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2" r:id="rId4"/>
    <p:sldId id="273" r:id="rId5"/>
    <p:sldId id="274" r:id="rId6"/>
    <p:sldId id="261" r:id="rId7"/>
    <p:sldId id="260" r:id="rId8"/>
    <p:sldId id="264" r:id="rId9"/>
    <p:sldId id="271" r:id="rId10"/>
    <p:sldId id="272" r:id="rId11"/>
    <p:sldId id="267" r:id="rId12"/>
    <p:sldId id="270" r:id="rId13"/>
    <p:sldId id="268" r:id="rId14"/>
    <p:sldId id="269" r:id="rId15"/>
    <p:sldId id="265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09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21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9530-1EE9-EC46-8D2F-279D27228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C79E1-8B51-5542-83EF-25181C532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73062-D6A5-954E-80F4-590F27F3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0FE49-506D-A74E-BB85-98ADF491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9287F-4438-564D-BE55-6DC08920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1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EEC1-2024-9A49-944F-1DD4E56A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513979-7B33-C549-8DE2-7B12169F5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CB0D-01D6-114B-8499-162CD068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A623-AE89-3448-B976-C24A53DF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01D6-790B-7A4F-9D3D-F3399A2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0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2E893-825F-1F43-B8B2-503E13EB2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F6B86-F2D7-9847-853C-F229BFCE1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4714F-76D5-C14E-83C0-8927BCCA7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BF0BB-DA3B-F949-A562-BD99C36E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48BA0-8767-3F4E-9C52-8BF80F69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11B5-BEA3-3944-9D3A-8DA43464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45E8-FBBD-274C-B1C4-13C0626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604BB-1B2C-344C-8E7D-DA805C36C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900C-0DE5-A349-8C34-58834567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3FC6A-9C16-9449-A606-F1ABEBD1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48FC-5E68-E247-B1E5-8E566EE0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943CF-7337-364A-BD2C-80CE278BC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39959-3C5A-B542-8E94-1B2BA79A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FC48-B2F1-FD46-8C41-8E27605F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1BAD2-08D3-F24B-9B44-FCC29426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1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7568-9AC3-AF4D-80DF-22FED13A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B2C1-7347-374C-8A46-0CFC3B3C8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53D9C-A1E8-924D-9895-6F633D787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7E875-398C-DC4E-83CF-26B1249C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5277-99F8-664E-BFC4-647BBFA1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8A328-EAC3-4E47-AD43-D9DEC5C9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8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1F32-8F5A-F941-84B7-4269D4FC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A12B7-7A90-D649-91B1-B9319BF6C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1B4EB-3B35-8642-91B8-80E0B5F93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54B78-58BD-034D-BB98-4D7FBAD42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4D0990-520C-F74B-88A3-965213035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3BE74-ECA9-9845-AE33-30EC166A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46A01C-D3DE-5D45-93B6-44B0F5CF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B5C0C-2176-E649-984A-CCEE3F80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0A4A-07F1-A542-B546-278EC4A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D5CC3-3DD0-9744-8B90-DA3EF116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9C206-FCFD-4F42-9A36-F9EB5DDA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08533-6ED7-EE42-B6A8-36269E50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7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03A83-FE0C-FA4E-8945-F811D053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0348B-C73F-B942-86A6-18ED3715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12BA5-66FA-604D-8D96-C796D486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9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296-317C-564A-9114-AEAFD2CA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84A5A-02AE-2042-AACF-C32B7580D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0576E-6E01-4D4B-8D83-17233B316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27821-EB69-1543-8FFD-6400F27C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A80B3-6531-5646-955E-0E1320D3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E743-2E84-AB44-99B1-9D252F6A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43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23CB-725A-3E41-84F6-2BA51DAAB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BEE9C-7706-EC4D-9113-702B5FF58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3149-1D57-C141-9382-5B3941E1D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D0356-4A77-974A-BD6B-68DDC335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BF8D4-9B5E-9842-AF0C-42B8B4C8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B348-F641-D945-B301-BAABBF17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9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25896-FE59-BD40-82EE-969EC243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006E0-1004-D94C-90DE-414B1C664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4F9E-C25A-DE41-BAB3-9EA2A3CFD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033FB-889F-7347-BF13-F5D0B7972587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6BA-339B-9340-9042-D31267730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44F70-1D54-814A-8134-D8A46C99B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A372E-EAC2-5E4F-A0DC-6D9C9EFF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9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lumberyard/latest/welcomeguide/wg-editor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3409-A3D6-5941-8CDE-9CF8DCCB9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GridMate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1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F4F6-DB27-4B46-8CBD-25058B7D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Replication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0DC548D-EA40-EB45-B126-0720AE770B2D}"/>
              </a:ext>
            </a:extLst>
          </p:cNvPr>
          <p:cNvSpPr/>
          <p:nvPr/>
        </p:nvSpPr>
        <p:spPr>
          <a:xfrm>
            <a:off x="7848283" y="1404088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4430EE-436D-1246-A3D3-2CF81EA7107E}"/>
              </a:ext>
            </a:extLst>
          </p:cNvPr>
          <p:cNvSpPr/>
          <p:nvPr/>
        </p:nvSpPr>
        <p:spPr>
          <a:xfrm>
            <a:off x="6210345" y="4167045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1993E3-3839-2541-85FA-407BCA5BA05B}"/>
              </a:ext>
            </a:extLst>
          </p:cNvPr>
          <p:cNvSpPr/>
          <p:nvPr/>
        </p:nvSpPr>
        <p:spPr>
          <a:xfrm>
            <a:off x="8735514" y="5409203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E68FB8-0A70-D64F-9860-6C6B89D75541}"/>
              </a:ext>
            </a:extLst>
          </p:cNvPr>
          <p:cNvSpPr/>
          <p:nvPr/>
        </p:nvSpPr>
        <p:spPr>
          <a:xfrm>
            <a:off x="9419840" y="3719724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7DDF40-71AF-2C47-B559-0E33DAD95621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8836061" y="2532977"/>
            <a:ext cx="500586" cy="2876226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1ACCA8-7418-564E-A39D-C699F28B0011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836061" y="2532977"/>
            <a:ext cx="1184912" cy="118674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20D91E-3A43-0C43-B473-60D321AC596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267365" y="2532977"/>
            <a:ext cx="1568696" cy="163406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n 10">
            <a:extLst>
              <a:ext uri="{FF2B5EF4-FFF2-40B4-BE49-F238E27FC236}">
                <a16:creationId xmlns:a16="http://schemas.microsoft.com/office/drawing/2014/main" id="{17A8261D-DA4E-7649-8364-A3A97DB7064D}"/>
              </a:ext>
            </a:extLst>
          </p:cNvPr>
          <p:cNvSpPr/>
          <p:nvPr/>
        </p:nvSpPr>
        <p:spPr>
          <a:xfrm>
            <a:off x="9366638" y="2089739"/>
            <a:ext cx="914400" cy="646767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001F5-6124-0640-97DA-3A142A53BC6B}"/>
              </a:ext>
            </a:extLst>
          </p:cNvPr>
          <p:cNvGrpSpPr/>
          <p:nvPr/>
        </p:nvGrpSpPr>
        <p:grpSpPr>
          <a:xfrm>
            <a:off x="5932472" y="3489898"/>
            <a:ext cx="5421328" cy="2140383"/>
            <a:chOff x="323260" y="3641031"/>
            <a:chExt cx="5421328" cy="2140383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20B6ECE8-9572-354A-9919-32C07369B263}"/>
                </a:ext>
              </a:extLst>
            </p:cNvPr>
            <p:cNvSpPr/>
            <p:nvPr/>
          </p:nvSpPr>
          <p:spPr>
            <a:xfrm>
              <a:off x="323260" y="4007731"/>
              <a:ext cx="920338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E2EA5BF1-6786-5249-9306-F7A962175C83}"/>
                </a:ext>
              </a:extLst>
            </p:cNvPr>
            <p:cNvSpPr/>
            <p:nvPr/>
          </p:nvSpPr>
          <p:spPr>
            <a:xfrm>
              <a:off x="4804371" y="3641031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7D0D7AAA-14D1-EA47-8D9D-CCC95FCA0DF2}"/>
                </a:ext>
              </a:extLst>
            </p:cNvPr>
            <p:cNvSpPr/>
            <p:nvPr/>
          </p:nvSpPr>
          <p:spPr>
            <a:xfrm>
              <a:off x="4072676" y="5300222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643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89F1-C04F-0441-A403-670E4966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GridMate</a:t>
            </a:r>
            <a:endParaRPr lang="en-US" dirty="0"/>
          </a:p>
        </p:txBody>
      </p:sp>
      <p:pic>
        <p:nvPicPr>
          <p:cNvPr id="6" name="Picture 2" descr="&#10;      Lumberyard network system layers&#10;    ">
            <a:extLst>
              <a:ext uri="{FF2B5EF4-FFF2-40B4-BE49-F238E27FC236}">
                <a16:creationId xmlns:a16="http://schemas.microsoft.com/office/drawing/2014/main" id="{CC0A7312-8171-464E-9446-87CA08E2C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3644" r="3540" b="4331"/>
          <a:stretch/>
        </p:blipFill>
        <p:spPr bwMode="auto">
          <a:xfrm>
            <a:off x="6334665" y="1027906"/>
            <a:ext cx="5662602" cy="5100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C0CD75-C20A-704E-AF9A-54478A72300B}"/>
              </a:ext>
            </a:extLst>
          </p:cNvPr>
          <p:cNvSpPr txBox="1"/>
          <p:nvPr/>
        </p:nvSpPr>
        <p:spPr>
          <a:xfrm>
            <a:off x="194733" y="2894825"/>
            <a:ext cx="5901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library that enables you to easily add online features to your games on multiple operating systems and devices.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GridMate</a:t>
            </a:r>
            <a:r>
              <a:rPr lang="en-US" dirty="0"/>
              <a:t> API library has two general categories: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network synchronization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online systems.</a:t>
            </a:r>
          </a:p>
        </p:txBody>
      </p:sp>
    </p:spTree>
    <p:extLst>
      <p:ext uri="{BB962C8B-B14F-4D97-AF65-F5344CB8AC3E}">
        <p14:creationId xmlns:p14="http://schemas.microsoft.com/office/powerpoint/2010/main" val="415254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89F1-C04F-0441-A403-670E4966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GridMate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C0CD75-C20A-704E-AF9A-54478A72300B}"/>
              </a:ext>
            </a:extLst>
          </p:cNvPr>
          <p:cNvSpPr txBox="1"/>
          <p:nvPr/>
        </p:nvSpPr>
        <p:spPr>
          <a:xfrm>
            <a:off x="533399" y="3130879"/>
            <a:ext cx="5901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library that enables you to easily add online features to your games on multiple operating systems and devices.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GridMate</a:t>
            </a:r>
            <a:r>
              <a:rPr lang="en-US" dirty="0"/>
              <a:t> API library has two general categories: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network synchronization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online systems.</a:t>
            </a:r>
          </a:p>
        </p:txBody>
      </p:sp>
      <p:pic>
        <p:nvPicPr>
          <p:cNvPr id="5" name="Picture 2" descr="&#10;        GridMate architecture&#10;      ">
            <a:extLst>
              <a:ext uri="{FF2B5EF4-FFF2-40B4-BE49-F238E27FC236}">
                <a16:creationId xmlns:a16="http://schemas.microsoft.com/office/drawing/2014/main" id="{C63F7BAC-2D7A-AF4B-A664-1C6DAA7B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43" y="201428"/>
            <a:ext cx="4630669" cy="6455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7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89F1-C04F-0441-A403-670E4966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113770"/>
            <a:ext cx="5608781" cy="1010837"/>
          </a:xfrm>
        </p:spPr>
        <p:txBody>
          <a:bodyPr/>
          <a:lstStyle/>
          <a:p>
            <a:r>
              <a:rPr lang="en-US" dirty="0"/>
              <a:t>Network Layering</a:t>
            </a:r>
          </a:p>
        </p:txBody>
      </p:sp>
      <p:pic>
        <p:nvPicPr>
          <p:cNvPr id="6" name="Picture 2" descr="&#10;      Lumberyard network system layers&#10;    ">
            <a:extLst>
              <a:ext uri="{FF2B5EF4-FFF2-40B4-BE49-F238E27FC236}">
                <a16:creationId xmlns:a16="http://schemas.microsoft.com/office/drawing/2014/main" id="{CC0A7312-8171-464E-9446-87CA08E2C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3644" r="3540" b="4331"/>
          <a:stretch/>
        </p:blipFill>
        <p:spPr bwMode="auto">
          <a:xfrm>
            <a:off x="8589032" y="221721"/>
            <a:ext cx="3261479" cy="2937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956BACA-B406-AF45-B6A8-A5971832F500}"/>
              </a:ext>
            </a:extLst>
          </p:cNvPr>
          <p:cNvGrpSpPr/>
          <p:nvPr/>
        </p:nvGrpSpPr>
        <p:grpSpPr>
          <a:xfrm>
            <a:off x="266045" y="3495747"/>
            <a:ext cx="2483556" cy="2237646"/>
            <a:chOff x="982133" y="3922887"/>
            <a:chExt cx="2483556" cy="22376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59A5847-EA76-3D4F-B947-C26866435197}"/>
                </a:ext>
              </a:extLst>
            </p:cNvPr>
            <p:cNvGrpSpPr/>
            <p:nvPr/>
          </p:nvGrpSpPr>
          <p:grpSpPr>
            <a:xfrm>
              <a:off x="982133" y="3922887"/>
              <a:ext cx="2483556" cy="1648179"/>
              <a:chOff x="1365955" y="3429000"/>
              <a:chExt cx="2483556" cy="164817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3A468B-430C-814A-AD0F-4B1ABC66E575}"/>
                  </a:ext>
                </a:extLst>
              </p:cNvPr>
              <p:cNvSpPr/>
              <p:nvPr/>
            </p:nvSpPr>
            <p:spPr>
              <a:xfrm>
                <a:off x="1365955" y="3429000"/>
                <a:ext cx="1490133" cy="144497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Game Entity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FEECBAD-EC3C-824C-8854-F24809425E8F}"/>
                  </a:ext>
                </a:extLst>
              </p:cNvPr>
              <p:cNvSpPr/>
              <p:nvPr/>
            </p:nvSpPr>
            <p:spPr>
              <a:xfrm>
                <a:off x="2111021" y="4524023"/>
                <a:ext cx="1738490" cy="553156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NetBindingComponent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06281D-1F1B-0E46-BB49-E51D3AF42E29}"/>
                </a:ext>
              </a:extLst>
            </p:cNvPr>
            <p:cNvSpPr txBox="1"/>
            <p:nvPr/>
          </p:nvSpPr>
          <p:spPr>
            <a:xfrm>
              <a:off x="1402606" y="5791201"/>
              <a:ext cx="188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Secondary Replica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3CB4E1-AAA3-6046-AD78-F377159F9C80}"/>
              </a:ext>
            </a:extLst>
          </p:cNvPr>
          <p:cNvGrpSpPr/>
          <p:nvPr/>
        </p:nvGrpSpPr>
        <p:grpSpPr>
          <a:xfrm>
            <a:off x="5837622" y="3828089"/>
            <a:ext cx="2483556" cy="2237646"/>
            <a:chOff x="982133" y="3922887"/>
            <a:chExt cx="2483556" cy="223764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7FE8229-ED20-FB40-84BA-1D98010F731B}"/>
                </a:ext>
              </a:extLst>
            </p:cNvPr>
            <p:cNvGrpSpPr/>
            <p:nvPr/>
          </p:nvGrpSpPr>
          <p:grpSpPr>
            <a:xfrm>
              <a:off x="982133" y="3922887"/>
              <a:ext cx="2483556" cy="1648179"/>
              <a:chOff x="1365955" y="3429000"/>
              <a:chExt cx="2483556" cy="164817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1E425C-BAF2-104F-8D14-A72B1ED00FD1}"/>
                  </a:ext>
                </a:extLst>
              </p:cNvPr>
              <p:cNvSpPr/>
              <p:nvPr/>
            </p:nvSpPr>
            <p:spPr>
              <a:xfrm>
                <a:off x="1365955" y="3429000"/>
                <a:ext cx="1490133" cy="144497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Game Entity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A560994-EF5C-5A4E-95A6-551961F603E2}"/>
                  </a:ext>
                </a:extLst>
              </p:cNvPr>
              <p:cNvSpPr/>
              <p:nvPr/>
            </p:nvSpPr>
            <p:spPr>
              <a:xfrm>
                <a:off x="2111021" y="4524023"/>
                <a:ext cx="1738490" cy="553156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NetBindingComponent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7CDECD-DFCA-944F-A9E9-C9094B8C4F9A}"/>
                </a:ext>
              </a:extLst>
            </p:cNvPr>
            <p:cNvSpPr txBox="1"/>
            <p:nvPr/>
          </p:nvSpPr>
          <p:spPr>
            <a:xfrm>
              <a:off x="1402606" y="5791201"/>
              <a:ext cx="188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Secondary Replica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6C81515-666B-DD40-A16B-8D0F533D8CF6}"/>
              </a:ext>
            </a:extLst>
          </p:cNvPr>
          <p:cNvSpPr/>
          <p:nvPr/>
        </p:nvSpPr>
        <p:spPr>
          <a:xfrm>
            <a:off x="3641423" y="1657158"/>
            <a:ext cx="1490133" cy="1444978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Entity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F382C2-3612-1E48-8AAD-C2E244E0CA6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880356" y="3219171"/>
            <a:ext cx="1625600" cy="1371599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210831-5E3A-5D4F-9B91-039D931B7EB1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255734" y="3219171"/>
            <a:ext cx="1326955" cy="60891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273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F0EA8D8-F8D0-5843-A7B8-7E06CE87AABF}"/>
              </a:ext>
            </a:extLst>
          </p:cNvPr>
          <p:cNvGrpSpPr/>
          <p:nvPr/>
        </p:nvGrpSpPr>
        <p:grpSpPr>
          <a:xfrm>
            <a:off x="5077365" y="1287098"/>
            <a:ext cx="2381956" cy="3095598"/>
            <a:chOff x="2528711" y="1289219"/>
            <a:chExt cx="2381956" cy="30955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2676B3-7D29-844D-982A-D257C1E21A61}"/>
                </a:ext>
              </a:extLst>
            </p:cNvPr>
            <p:cNvSpPr/>
            <p:nvPr/>
          </p:nvSpPr>
          <p:spPr>
            <a:xfrm>
              <a:off x="2528711" y="1640934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6DBC8D-BA73-9144-95C1-5CFC0DA0E24C}"/>
                </a:ext>
              </a:extLst>
            </p:cNvPr>
            <p:cNvSpPr txBox="1"/>
            <p:nvPr/>
          </p:nvSpPr>
          <p:spPr>
            <a:xfrm>
              <a:off x="2528711" y="1289219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29E2DB-FB5F-E748-A160-151DEABFA04A}"/>
              </a:ext>
            </a:extLst>
          </p:cNvPr>
          <p:cNvGrpSpPr/>
          <p:nvPr/>
        </p:nvGrpSpPr>
        <p:grpSpPr>
          <a:xfrm>
            <a:off x="9556044" y="0"/>
            <a:ext cx="2381956" cy="3095598"/>
            <a:chOff x="8020755" y="13410"/>
            <a:chExt cx="2381956" cy="30955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A54621-D652-474A-BD85-23D7B58B5A43}"/>
                </a:ext>
              </a:extLst>
            </p:cNvPr>
            <p:cNvSpPr/>
            <p:nvPr/>
          </p:nvSpPr>
          <p:spPr>
            <a:xfrm>
              <a:off x="8020755" y="365125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AF837B-9FEC-7C41-B5AD-55D8380C15FB}"/>
                </a:ext>
              </a:extLst>
            </p:cNvPr>
            <p:cNvSpPr txBox="1"/>
            <p:nvPr/>
          </p:nvSpPr>
          <p:spPr>
            <a:xfrm>
              <a:off x="8020755" y="1341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393689-1674-9C4C-8E57-9DBDC1F256C6}"/>
              </a:ext>
            </a:extLst>
          </p:cNvPr>
          <p:cNvGrpSpPr/>
          <p:nvPr/>
        </p:nvGrpSpPr>
        <p:grpSpPr>
          <a:xfrm>
            <a:off x="8711475" y="3554227"/>
            <a:ext cx="2381956" cy="3095598"/>
            <a:chOff x="7176186" y="3567637"/>
            <a:chExt cx="2381956" cy="30955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7210D1-A8C6-8242-AEAB-5F935BD21160}"/>
                </a:ext>
              </a:extLst>
            </p:cNvPr>
            <p:cNvSpPr/>
            <p:nvPr/>
          </p:nvSpPr>
          <p:spPr>
            <a:xfrm>
              <a:off x="7176186" y="3919352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D56A30-E336-3E47-B4D5-DD1D4FBB0844}"/>
                </a:ext>
              </a:extLst>
            </p:cNvPr>
            <p:cNvSpPr txBox="1"/>
            <p:nvPr/>
          </p:nvSpPr>
          <p:spPr>
            <a:xfrm>
              <a:off x="7176186" y="3567637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FAE0AE-7858-6E41-9013-643873DF8CEB}"/>
              </a:ext>
            </a:extLst>
          </p:cNvPr>
          <p:cNvGrpSpPr/>
          <p:nvPr/>
        </p:nvGrpSpPr>
        <p:grpSpPr>
          <a:xfrm>
            <a:off x="5759492" y="578892"/>
            <a:ext cx="4436101" cy="5678816"/>
            <a:chOff x="4224203" y="592302"/>
            <a:chExt cx="4436101" cy="567881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53792C7-FB13-274D-B041-2750A65072CC}"/>
                </a:ext>
              </a:extLst>
            </p:cNvPr>
            <p:cNvSpPr/>
            <p:nvPr/>
          </p:nvSpPr>
          <p:spPr>
            <a:xfrm>
              <a:off x="4224203" y="1787147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Replica manager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5898-8A78-8E49-83EC-17F0796205BD}"/>
                </a:ext>
              </a:extLst>
            </p:cNvPr>
            <p:cNvSpPr/>
            <p:nvPr/>
          </p:nvSpPr>
          <p:spPr>
            <a:xfrm>
              <a:off x="7068648" y="592302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Replica manager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9A3B001-2D0C-E242-8357-189FD3B5F86F}"/>
                </a:ext>
              </a:extLst>
            </p:cNvPr>
            <p:cNvSpPr/>
            <p:nvPr/>
          </p:nvSpPr>
          <p:spPr>
            <a:xfrm>
              <a:off x="6202265" y="5356718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Replica manager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30623E-4574-8E4A-A72A-0BDD5111981D}"/>
              </a:ext>
            </a:extLst>
          </p:cNvPr>
          <p:cNvGrpSpPr/>
          <p:nvPr/>
        </p:nvGrpSpPr>
        <p:grpSpPr>
          <a:xfrm>
            <a:off x="5366135" y="3106887"/>
            <a:ext cx="1656202" cy="947477"/>
            <a:chOff x="2616162" y="2546734"/>
            <a:chExt cx="1656202" cy="9474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0DE6CC-47F4-2F44-AC80-41A2E2308C39}"/>
                </a:ext>
              </a:extLst>
            </p:cNvPr>
            <p:cNvSpPr/>
            <p:nvPr/>
          </p:nvSpPr>
          <p:spPr>
            <a:xfrm>
              <a:off x="2616162" y="2546734"/>
              <a:ext cx="1490133" cy="72248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Replica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F9ECBA-748F-3947-87E1-14FD67B139A3}"/>
                </a:ext>
              </a:extLst>
            </p:cNvPr>
            <p:cNvSpPr txBox="1"/>
            <p:nvPr/>
          </p:nvSpPr>
          <p:spPr>
            <a:xfrm>
              <a:off x="3626033" y="3232601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Primary</a:t>
              </a:r>
              <a:endParaRPr lang="en-US" sz="11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7775B64-C6C7-1F41-9281-6913F3DD77C1}"/>
              </a:ext>
            </a:extLst>
          </p:cNvPr>
          <p:cNvGrpSpPr/>
          <p:nvPr/>
        </p:nvGrpSpPr>
        <p:grpSpPr>
          <a:xfrm>
            <a:off x="9329210" y="4212405"/>
            <a:ext cx="1647366" cy="1015674"/>
            <a:chOff x="533899" y="4509908"/>
            <a:chExt cx="1647366" cy="10156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F5AD29-F20A-C246-A73C-44AB1D577DF9}"/>
                </a:ext>
              </a:extLst>
            </p:cNvPr>
            <p:cNvSpPr/>
            <p:nvPr/>
          </p:nvSpPr>
          <p:spPr>
            <a:xfrm>
              <a:off x="533899" y="4509908"/>
              <a:ext cx="1490133" cy="7224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Replica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5687DE-FEA4-A34F-871C-2A74050DFEC1}"/>
                </a:ext>
              </a:extLst>
            </p:cNvPr>
            <p:cNvSpPr txBox="1"/>
            <p:nvPr/>
          </p:nvSpPr>
          <p:spPr>
            <a:xfrm>
              <a:off x="1400282" y="5263972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Secondary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535B47-45E5-B941-AE50-F5A1F44465C4}"/>
              </a:ext>
            </a:extLst>
          </p:cNvPr>
          <p:cNvGrpSpPr/>
          <p:nvPr/>
        </p:nvGrpSpPr>
        <p:grpSpPr>
          <a:xfrm>
            <a:off x="10088248" y="1645141"/>
            <a:ext cx="1669311" cy="1015674"/>
            <a:chOff x="533899" y="4509908"/>
            <a:chExt cx="1669311" cy="101567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C00F90A-7349-4048-A293-815A8014963C}"/>
                </a:ext>
              </a:extLst>
            </p:cNvPr>
            <p:cNvSpPr/>
            <p:nvPr/>
          </p:nvSpPr>
          <p:spPr>
            <a:xfrm>
              <a:off x="533899" y="4509908"/>
              <a:ext cx="1490133" cy="7224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Replica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22401A-C3CA-584F-A6D2-83C717E72063}"/>
                </a:ext>
              </a:extLst>
            </p:cNvPr>
            <p:cNvSpPr txBox="1"/>
            <p:nvPr/>
          </p:nvSpPr>
          <p:spPr>
            <a:xfrm>
              <a:off x="1422227" y="5263972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Secondary</a:t>
              </a:r>
            </a:p>
          </p:txBody>
        </p:sp>
      </p:grpSp>
      <p:pic>
        <p:nvPicPr>
          <p:cNvPr id="39" name="Picture 2" descr="&#10;        GridMate architecture&#10;      ">
            <a:extLst>
              <a:ext uri="{FF2B5EF4-FFF2-40B4-BE49-F238E27FC236}">
                <a16:creationId xmlns:a16="http://schemas.microsoft.com/office/drawing/2014/main" id="{3D4C81C2-A1D4-3440-AB44-63DC7A786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4" y="1830571"/>
            <a:ext cx="3398211" cy="473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44CB1C-FC1D-7D4F-9CDC-4DADE84D5498}"/>
              </a:ext>
            </a:extLst>
          </p:cNvPr>
          <p:cNvSpPr txBox="1"/>
          <p:nvPr/>
        </p:nvSpPr>
        <p:spPr>
          <a:xfrm>
            <a:off x="278786" y="120073"/>
            <a:ext cx="36568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Session: Network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Carrier:  Messaging via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Carrier: Low level socket &amp; drivers</a:t>
            </a:r>
          </a:p>
        </p:txBody>
      </p:sp>
    </p:spTree>
    <p:extLst>
      <p:ext uri="{BB962C8B-B14F-4D97-AF65-F5344CB8AC3E}">
        <p14:creationId xmlns:p14="http://schemas.microsoft.com/office/powerpoint/2010/main" val="374212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92CE-AD39-6A4E-8D83-70108062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Based Filtering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47D777-9EE8-2C48-A887-147236EE14EA}"/>
              </a:ext>
            </a:extLst>
          </p:cNvPr>
          <p:cNvSpPr/>
          <p:nvPr/>
        </p:nvSpPr>
        <p:spPr>
          <a:xfrm>
            <a:off x="5167784" y="1879599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799E58-BDE2-DF43-B9DA-EF97E9892291}"/>
              </a:ext>
            </a:extLst>
          </p:cNvPr>
          <p:cNvSpPr/>
          <p:nvPr/>
        </p:nvSpPr>
        <p:spPr>
          <a:xfrm>
            <a:off x="5122628" y="5417606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8E3401-8529-8D4C-BF3F-7F43C6026A18}"/>
              </a:ext>
            </a:extLst>
          </p:cNvPr>
          <p:cNvCxnSpPr>
            <a:cxnSpLocks/>
            <a:stCxn id="4" idx="2"/>
            <a:endCxn id="21" idx="0"/>
          </p:cNvCxnSpPr>
          <p:nvPr/>
        </p:nvCxnSpPr>
        <p:spPr>
          <a:xfrm flipH="1">
            <a:off x="5723761" y="3008488"/>
            <a:ext cx="431801" cy="240911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18A33A5-35D5-FC4B-A8D9-1820BF1E2DF7}"/>
              </a:ext>
            </a:extLst>
          </p:cNvPr>
          <p:cNvSpPr/>
          <p:nvPr/>
        </p:nvSpPr>
        <p:spPr>
          <a:xfrm>
            <a:off x="6827471" y="4488656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9994D3-6127-3D42-9851-ABCBE437AC54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6155562" y="3008488"/>
            <a:ext cx="1273042" cy="148016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7 of the best strategy games you can play right now | WIRED UK">
            <a:extLst>
              <a:ext uri="{FF2B5EF4-FFF2-40B4-BE49-F238E27FC236}">
                <a16:creationId xmlns:a16="http://schemas.microsoft.com/office/drawing/2014/main" id="{54F7DECF-C8FE-B14E-B2AB-E801D5E9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16" y="1310564"/>
            <a:ext cx="3764551" cy="211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EF741E8-4CAA-434A-8B86-6413D5DB06C3}"/>
              </a:ext>
            </a:extLst>
          </p:cNvPr>
          <p:cNvGrpSpPr/>
          <p:nvPr/>
        </p:nvGrpSpPr>
        <p:grpSpPr>
          <a:xfrm>
            <a:off x="8145669" y="4488656"/>
            <a:ext cx="3764551" cy="2117560"/>
            <a:chOff x="8145669" y="4488656"/>
            <a:chExt cx="3764551" cy="2117560"/>
          </a:xfrm>
        </p:grpSpPr>
        <p:pic>
          <p:nvPicPr>
            <p:cNvPr id="41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6E28591B-8DE1-224A-B77B-65B8691E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669" y="4488656"/>
              <a:ext cx="3764551" cy="2117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4CFCCFEE-DAAD-424F-9291-9046055FA6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6" t="23661" r="4510" b="15565"/>
            <a:stretch/>
          </p:blipFill>
          <p:spPr bwMode="auto">
            <a:xfrm>
              <a:off x="10114023" y="4989689"/>
              <a:ext cx="1626421" cy="1286934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E27561-E118-8043-952E-48C851819D45}"/>
              </a:ext>
            </a:extLst>
          </p:cNvPr>
          <p:cNvGrpSpPr/>
          <p:nvPr/>
        </p:nvGrpSpPr>
        <p:grpSpPr>
          <a:xfrm>
            <a:off x="978634" y="4379899"/>
            <a:ext cx="3764551" cy="2117560"/>
            <a:chOff x="978634" y="4379899"/>
            <a:chExt cx="3764551" cy="2117560"/>
          </a:xfrm>
        </p:grpSpPr>
        <p:pic>
          <p:nvPicPr>
            <p:cNvPr id="40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3D5580A4-1971-E547-8A37-E8E66A622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634" y="4379899"/>
              <a:ext cx="3764551" cy="2117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C8427496-478E-734B-B942-7F7677839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4" t="17530" r="44545" b="21479"/>
            <a:stretch/>
          </p:blipFill>
          <p:spPr bwMode="auto">
            <a:xfrm>
              <a:off x="1332089" y="4730044"/>
              <a:ext cx="1715911" cy="1291518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455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F15D-3114-8846-8693-BE2FF432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8" y="156215"/>
            <a:ext cx="10515600" cy="940903"/>
          </a:xfrm>
        </p:spPr>
        <p:txBody>
          <a:bodyPr/>
          <a:lstStyle/>
          <a:p>
            <a:r>
              <a:rPr lang="en-US" dirty="0"/>
              <a:t>Interest Based Filtering</a:t>
            </a:r>
          </a:p>
        </p:txBody>
      </p:sp>
      <p:pic>
        <p:nvPicPr>
          <p:cNvPr id="4100" name="Picture 4" descr="&#10;        Interest manager, clients, and replicas&#10;      ">
            <a:extLst>
              <a:ext uri="{FF2B5EF4-FFF2-40B4-BE49-F238E27FC236}">
                <a16:creationId xmlns:a16="http://schemas.microsoft.com/office/drawing/2014/main" id="{50933AB9-C159-5440-BB7D-3B021EE4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9" y="1571390"/>
            <a:ext cx="6046845" cy="167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A1CB48-52F9-DC43-99C3-6BCD90FE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779" y="218040"/>
            <a:ext cx="2690658" cy="2303048"/>
          </a:xfrm>
          <a:prstGeom prst="rect">
            <a:avLst/>
          </a:prstGeom>
        </p:spPr>
      </p:pic>
      <p:pic>
        <p:nvPicPr>
          <p:cNvPr id="4098" name="Picture 2" descr="&#10;        Replica manager and interest manager&#10;      ">
            <a:extLst>
              <a:ext uri="{FF2B5EF4-FFF2-40B4-BE49-F238E27FC236}">
                <a16:creationId xmlns:a16="http://schemas.microsoft.com/office/drawing/2014/main" id="{5E2C4343-411F-8B4D-8E15-7B627F37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422" y="3650284"/>
            <a:ext cx="3119739" cy="303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00E505-DF33-7F47-8E19-C5D9D8E01FF5}"/>
              </a:ext>
            </a:extLst>
          </p:cNvPr>
          <p:cNvSpPr txBox="1"/>
          <p:nvPr/>
        </p:nvSpPr>
        <p:spPr>
          <a:xfrm>
            <a:off x="417499" y="3611162"/>
            <a:ext cx="4096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91F"/>
                </a:solidFill>
                <a:effectLst/>
                <a:latin typeface="Amazon Ember"/>
              </a:rPr>
              <a:t>“interest-based filtering of networked entities in your own application”</a:t>
            </a:r>
            <a:endParaRPr lang="en-US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559F4E-7BB2-6B4D-B676-626E640C2BFF}"/>
              </a:ext>
            </a:extLst>
          </p:cNvPr>
          <p:cNvGrpSpPr/>
          <p:nvPr/>
        </p:nvGrpSpPr>
        <p:grpSpPr>
          <a:xfrm>
            <a:off x="8889650" y="4579162"/>
            <a:ext cx="3030915" cy="1704890"/>
            <a:chOff x="8145669" y="4488656"/>
            <a:chExt cx="3764551" cy="2117560"/>
          </a:xfrm>
        </p:grpSpPr>
        <p:pic>
          <p:nvPicPr>
            <p:cNvPr id="22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AFF1BB72-DE0D-ED4C-A78D-B2799244F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669" y="4488656"/>
              <a:ext cx="3764551" cy="2117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603378EC-317F-D449-A88E-1D7D20717C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6" t="23661" r="4510" b="15565"/>
            <a:stretch/>
          </p:blipFill>
          <p:spPr bwMode="auto">
            <a:xfrm>
              <a:off x="10114023" y="4989689"/>
              <a:ext cx="1626421" cy="1286934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CBE39C8-D4B4-F949-95B3-1026C590F3B3}"/>
              </a:ext>
            </a:extLst>
          </p:cNvPr>
          <p:cNvSpPr txBox="1"/>
          <p:nvPr/>
        </p:nvSpPr>
        <p:spPr>
          <a:xfrm>
            <a:off x="417499" y="4520889"/>
            <a:ext cx="4096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1">
                <a:solidFill>
                  <a:srgbClr val="16191F"/>
                </a:solidFill>
                <a:effectLst/>
                <a:latin typeface="Amazon Ember"/>
              </a:defRPr>
            </a:lvl1pPr>
          </a:lstStyle>
          <a:p>
            <a:r>
              <a:rPr lang="en-US" dirty="0"/>
              <a:t>interest manager…”control which replicas are broadcast to which peers and under what conditions”</a:t>
            </a:r>
          </a:p>
        </p:txBody>
      </p:sp>
    </p:spTree>
    <p:extLst>
      <p:ext uri="{BB962C8B-B14F-4D97-AF65-F5344CB8AC3E}">
        <p14:creationId xmlns:p14="http://schemas.microsoft.com/office/powerpoint/2010/main" val="98559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&#10;        Interest manager, clients, and replicas&#10;      ">
            <a:extLst>
              <a:ext uri="{FF2B5EF4-FFF2-40B4-BE49-F238E27FC236}">
                <a16:creationId xmlns:a16="http://schemas.microsoft.com/office/drawing/2014/main" id="{50933AB9-C159-5440-BB7D-3B021EE4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2" y="2166781"/>
            <a:ext cx="5029158" cy="1393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00E505-DF33-7F47-8E19-C5D9D8E01FF5}"/>
              </a:ext>
            </a:extLst>
          </p:cNvPr>
          <p:cNvSpPr txBox="1"/>
          <p:nvPr/>
        </p:nvSpPr>
        <p:spPr>
          <a:xfrm>
            <a:off x="570562" y="4344608"/>
            <a:ext cx="100427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Attribute</a:t>
            </a:r>
            <a:r>
              <a:rPr lang="en-US" sz="2400" dirty="0"/>
              <a:t>: Location and bounds</a:t>
            </a:r>
          </a:p>
          <a:p>
            <a:endParaRPr lang="en-US" sz="2400" dirty="0"/>
          </a:p>
          <a:p>
            <a:r>
              <a:rPr lang="en-US" sz="2400" b="1" dirty="0"/>
              <a:t>Rule</a:t>
            </a:r>
            <a:r>
              <a:rPr lang="en-US" sz="2400" dirty="0"/>
              <a:t>: a geometrical volume that your client considers in its vicinity of interest.</a:t>
            </a:r>
          </a:p>
          <a:p>
            <a:endParaRPr lang="en-US" sz="2400" dirty="0"/>
          </a:p>
          <a:p>
            <a:r>
              <a:rPr lang="en-US" sz="2400" b="1" dirty="0" err="1"/>
              <a:t>RuleHandler</a:t>
            </a:r>
            <a:r>
              <a:rPr lang="en-US" sz="2400" dirty="0"/>
              <a:t>: smart spatial matching among these spatial objects.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559F4E-7BB2-6B4D-B676-626E640C2BFF}"/>
              </a:ext>
            </a:extLst>
          </p:cNvPr>
          <p:cNvGrpSpPr/>
          <p:nvPr/>
        </p:nvGrpSpPr>
        <p:grpSpPr>
          <a:xfrm>
            <a:off x="7303168" y="365125"/>
            <a:ext cx="4479944" cy="2498391"/>
            <a:chOff x="8145669" y="4488656"/>
            <a:chExt cx="3764551" cy="2117560"/>
          </a:xfrm>
        </p:grpSpPr>
        <p:pic>
          <p:nvPicPr>
            <p:cNvPr id="22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AFF1BB72-DE0D-ED4C-A78D-B2799244F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669" y="4488656"/>
              <a:ext cx="3764551" cy="2117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7 of the best strategy games you can play right now | WIRED UK">
              <a:extLst>
                <a:ext uri="{FF2B5EF4-FFF2-40B4-BE49-F238E27FC236}">
                  <a16:creationId xmlns:a16="http://schemas.microsoft.com/office/drawing/2014/main" id="{603378EC-317F-D449-A88E-1D7D20717C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6" t="23661" r="4510" b="15565"/>
            <a:stretch/>
          </p:blipFill>
          <p:spPr bwMode="auto">
            <a:xfrm>
              <a:off x="10114023" y="4989689"/>
              <a:ext cx="1626421" cy="1286934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1E642D7-A490-8640-BAF2-503C2C1CE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8" y="156215"/>
            <a:ext cx="10515600" cy="940903"/>
          </a:xfrm>
        </p:spPr>
        <p:txBody>
          <a:bodyPr/>
          <a:lstStyle/>
          <a:p>
            <a:r>
              <a:rPr lang="en-US" dirty="0"/>
              <a:t>Interest Based Filtering</a:t>
            </a:r>
          </a:p>
        </p:txBody>
      </p:sp>
    </p:spTree>
    <p:extLst>
      <p:ext uri="{BB962C8B-B14F-4D97-AF65-F5344CB8AC3E}">
        <p14:creationId xmlns:p14="http://schemas.microsoft.com/office/powerpoint/2010/main" val="3746024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CB850A-9C45-DB45-AF09-86F6EC0ACA1A}"/>
              </a:ext>
            </a:extLst>
          </p:cNvPr>
          <p:cNvGrpSpPr/>
          <p:nvPr/>
        </p:nvGrpSpPr>
        <p:grpSpPr>
          <a:xfrm>
            <a:off x="5462377" y="1287098"/>
            <a:ext cx="2381956" cy="3095598"/>
            <a:chOff x="2528711" y="1289219"/>
            <a:chExt cx="2381956" cy="30955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8E1F93-BB30-544D-8052-489A1662869B}"/>
                </a:ext>
              </a:extLst>
            </p:cNvPr>
            <p:cNvSpPr/>
            <p:nvPr/>
          </p:nvSpPr>
          <p:spPr>
            <a:xfrm>
              <a:off x="2528711" y="1640934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658F0-6BBC-8847-8A04-A3F46063DC5D}"/>
                </a:ext>
              </a:extLst>
            </p:cNvPr>
            <p:cNvSpPr txBox="1"/>
            <p:nvPr/>
          </p:nvSpPr>
          <p:spPr>
            <a:xfrm>
              <a:off x="2528711" y="1289219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6517756-AB3F-5B40-A8CD-8A918E133BB8}"/>
              </a:ext>
            </a:extLst>
          </p:cNvPr>
          <p:cNvGrpSpPr/>
          <p:nvPr/>
        </p:nvGrpSpPr>
        <p:grpSpPr>
          <a:xfrm>
            <a:off x="9556044" y="0"/>
            <a:ext cx="2381956" cy="3095598"/>
            <a:chOff x="8020755" y="13410"/>
            <a:chExt cx="2381956" cy="30955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DA82D4-610A-5A4B-858C-996737AC9851}"/>
                </a:ext>
              </a:extLst>
            </p:cNvPr>
            <p:cNvSpPr/>
            <p:nvPr/>
          </p:nvSpPr>
          <p:spPr>
            <a:xfrm>
              <a:off x="8020755" y="365125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A916F5-DF11-BC4A-B56E-1FCAF3252461}"/>
                </a:ext>
              </a:extLst>
            </p:cNvPr>
            <p:cNvSpPr txBox="1"/>
            <p:nvPr/>
          </p:nvSpPr>
          <p:spPr>
            <a:xfrm>
              <a:off x="8020755" y="1341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7FD541-F65F-6042-894D-02458AC00294}"/>
              </a:ext>
            </a:extLst>
          </p:cNvPr>
          <p:cNvGrpSpPr/>
          <p:nvPr/>
        </p:nvGrpSpPr>
        <p:grpSpPr>
          <a:xfrm>
            <a:off x="8711475" y="3554227"/>
            <a:ext cx="2381956" cy="3095598"/>
            <a:chOff x="7176186" y="3567637"/>
            <a:chExt cx="2381956" cy="30955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9C178F-943D-B94A-8F94-A1FF791537CF}"/>
                </a:ext>
              </a:extLst>
            </p:cNvPr>
            <p:cNvSpPr/>
            <p:nvPr/>
          </p:nvSpPr>
          <p:spPr>
            <a:xfrm>
              <a:off x="7176186" y="3919352"/>
              <a:ext cx="2381956" cy="274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B143E9-B612-5A49-97FF-4E20EC891F46}"/>
                </a:ext>
              </a:extLst>
            </p:cNvPr>
            <p:cNvSpPr txBox="1"/>
            <p:nvPr/>
          </p:nvSpPr>
          <p:spPr>
            <a:xfrm>
              <a:off x="7176186" y="3567637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F874CF-1F9F-1644-A729-321631A82E87}"/>
              </a:ext>
            </a:extLst>
          </p:cNvPr>
          <p:cNvGrpSpPr/>
          <p:nvPr/>
        </p:nvGrpSpPr>
        <p:grpSpPr>
          <a:xfrm>
            <a:off x="7074673" y="623005"/>
            <a:ext cx="3384578" cy="5665872"/>
            <a:chOff x="4938842" y="625715"/>
            <a:chExt cx="3384578" cy="56658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24B21B-456C-B142-84B9-E03BA701CF24}"/>
                </a:ext>
              </a:extLst>
            </p:cNvPr>
            <p:cNvSpPr/>
            <p:nvPr/>
          </p:nvSpPr>
          <p:spPr>
            <a:xfrm>
              <a:off x="4938842" y="1913140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&amp; interest managers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C363EE-628E-1444-8A70-F3AEBA895E98}"/>
                </a:ext>
              </a:extLst>
            </p:cNvPr>
            <p:cNvSpPr/>
            <p:nvPr/>
          </p:nvSpPr>
          <p:spPr>
            <a:xfrm>
              <a:off x="6731764" y="625715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&amp; interest managers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3288D2-500E-1347-B850-3D0311373663}"/>
                </a:ext>
              </a:extLst>
            </p:cNvPr>
            <p:cNvSpPr/>
            <p:nvPr/>
          </p:nvSpPr>
          <p:spPr>
            <a:xfrm>
              <a:off x="5782496" y="5377187"/>
              <a:ext cx="1591656" cy="914400"/>
            </a:xfrm>
            <a:prstGeom prst="ellipse">
              <a:avLst/>
            </a:prstGeom>
            <a:solidFill>
              <a:srgbClr val="2EBBD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&amp; interest managers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8A29E6-D17D-AF44-A138-1FB4408C5000}"/>
              </a:ext>
            </a:extLst>
          </p:cNvPr>
          <p:cNvGrpSpPr/>
          <p:nvPr/>
        </p:nvGrpSpPr>
        <p:grpSpPr>
          <a:xfrm>
            <a:off x="5751147" y="3106887"/>
            <a:ext cx="1656202" cy="947477"/>
            <a:chOff x="2616162" y="2546734"/>
            <a:chExt cx="1656202" cy="9474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E569FA-6D20-6B47-8636-7CDABD94A2C2}"/>
                </a:ext>
              </a:extLst>
            </p:cNvPr>
            <p:cNvSpPr/>
            <p:nvPr/>
          </p:nvSpPr>
          <p:spPr>
            <a:xfrm>
              <a:off x="2616162" y="2546734"/>
              <a:ext cx="1490133" cy="72248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Replica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69540-4265-AA4D-8C19-EEB2359B6564}"/>
                </a:ext>
              </a:extLst>
            </p:cNvPr>
            <p:cNvSpPr txBox="1"/>
            <p:nvPr/>
          </p:nvSpPr>
          <p:spPr>
            <a:xfrm>
              <a:off x="3626033" y="3232601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Primary</a:t>
              </a:r>
              <a:endParaRPr lang="en-US" sz="11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E3CCF9-2F39-1242-8946-C267F0997625}"/>
              </a:ext>
            </a:extLst>
          </p:cNvPr>
          <p:cNvGrpSpPr/>
          <p:nvPr/>
        </p:nvGrpSpPr>
        <p:grpSpPr>
          <a:xfrm>
            <a:off x="9329210" y="4212405"/>
            <a:ext cx="1647366" cy="1015674"/>
            <a:chOff x="533899" y="4509908"/>
            <a:chExt cx="1647366" cy="101567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634A5F-84BC-D543-BAC9-7E4C23F7B9D1}"/>
                </a:ext>
              </a:extLst>
            </p:cNvPr>
            <p:cNvSpPr/>
            <p:nvPr/>
          </p:nvSpPr>
          <p:spPr>
            <a:xfrm>
              <a:off x="533899" y="4509908"/>
              <a:ext cx="1490133" cy="7224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Replica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7C3279-D9AC-DB4D-B36E-66BD94E27CD3}"/>
                </a:ext>
              </a:extLst>
            </p:cNvPr>
            <p:cNvSpPr txBox="1"/>
            <p:nvPr/>
          </p:nvSpPr>
          <p:spPr>
            <a:xfrm>
              <a:off x="1400282" y="5263972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Secondary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DFC5F2-CB30-3C4B-86D7-84B57A886538}"/>
              </a:ext>
            </a:extLst>
          </p:cNvPr>
          <p:cNvGrpSpPr/>
          <p:nvPr/>
        </p:nvGrpSpPr>
        <p:grpSpPr>
          <a:xfrm>
            <a:off x="10088248" y="1645141"/>
            <a:ext cx="1669311" cy="1015674"/>
            <a:chOff x="533899" y="4509908"/>
            <a:chExt cx="1669311" cy="101567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EADA2F-E791-B84D-A06E-2857D3CF07EB}"/>
                </a:ext>
              </a:extLst>
            </p:cNvPr>
            <p:cNvSpPr/>
            <p:nvPr/>
          </p:nvSpPr>
          <p:spPr>
            <a:xfrm>
              <a:off x="533899" y="4509908"/>
              <a:ext cx="1490133" cy="7224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Replica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0EB146-4981-AB49-9D07-9C4F9BD31716}"/>
                </a:ext>
              </a:extLst>
            </p:cNvPr>
            <p:cNvSpPr txBox="1"/>
            <p:nvPr/>
          </p:nvSpPr>
          <p:spPr>
            <a:xfrm>
              <a:off x="1422227" y="5263972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Secondary</a:t>
              </a:r>
            </a:p>
          </p:txBody>
        </p:sp>
      </p:grpSp>
      <p:pic>
        <p:nvPicPr>
          <p:cNvPr id="8194" name="Picture 2" descr="&#10;        Proximity Interest attribute in the Entity Inspector&#10;      ">
            <a:extLst>
              <a:ext uri="{FF2B5EF4-FFF2-40B4-BE49-F238E27FC236}">
                <a16:creationId xmlns:a16="http://schemas.microsoft.com/office/drawing/2014/main" id="{D9535317-3093-AE44-B302-E6A862F2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58" y="743276"/>
            <a:ext cx="30099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061D9FE2-5F24-854F-B0B0-550E39A838F3}"/>
              </a:ext>
            </a:extLst>
          </p:cNvPr>
          <p:cNvSpPr/>
          <p:nvPr/>
        </p:nvSpPr>
        <p:spPr>
          <a:xfrm>
            <a:off x="3825211" y="2660815"/>
            <a:ext cx="815170" cy="2391478"/>
          </a:xfrm>
          <a:prstGeom prst="rightArrow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AE8D0A-10A7-284C-9BDC-44CA72F056AC}"/>
              </a:ext>
            </a:extLst>
          </p:cNvPr>
          <p:cNvGrpSpPr/>
          <p:nvPr/>
        </p:nvGrpSpPr>
        <p:grpSpPr>
          <a:xfrm>
            <a:off x="1098569" y="4280504"/>
            <a:ext cx="2209538" cy="2369321"/>
            <a:chOff x="1098569" y="4280504"/>
            <a:chExt cx="2209538" cy="236932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2A5A764-EA6F-EB45-8AF6-B94285CB3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69" y="4737704"/>
              <a:ext cx="1010613" cy="155117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2E9DDCF-E898-334E-9683-9A71C473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450441" y="4280504"/>
              <a:ext cx="712740" cy="109397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2A2959-2A11-E84C-8D9D-B9513E53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595367" y="5555852"/>
              <a:ext cx="712740" cy="1093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135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&#10;      Lumberyard network system layers&#10;    ">
            <a:extLst>
              <a:ext uri="{FF2B5EF4-FFF2-40B4-BE49-F238E27FC236}">
                <a16:creationId xmlns:a16="http://schemas.microsoft.com/office/drawing/2014/main" id="{437517AB-A5A5-C044-9C86-C07ABABB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3644" r="3540" b="4331"/>
          <a:stretch/>
        </p:blipFill>
        <p:spPr bwMode="auto">
          <a:xfrm>
            <a:off x="7794653" y="280397"/>
            <a:ext cx="4132392" cy="372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EAFB71E-C530-9F4F-8458-DECDFF46AA82}"/>
              </a:ext>
            </a:extLst>
          </p:cNvPr>
          <p:cNvSpPr/>
          <p:nvPr/>
        </p:nvSpPr>
        <p:spPr>
          <a:xfrm>
            <a:off x="779900" y="849354"/>
            <a:ext cx="1662512" cy="146071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036E255-BE11-AF4E-A6CF-ABF69F186533}"/>
              </a:ext>
            </a:extLst>
          </p:cNvPr>
          <p:cNvSpPr/>
          <p:nvPr/>
        </p:nvSpPr>
        <p:spPr>
          <a:xfrm>
            <a:off x="411176" y="2633162"/>
            <a:ext cx="6298533" cy="9625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APP Hosting (</a:t>
            </a:r>
            <a:r>
              <a:rPr lang="en-US" dirty="0" err="1">
                <a:solidFill>
                  <a:schemeClr val="tx1"/>
                </a:solidFill>
              </a:rPr>
              <a:t>托管平台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95CFC2A-4F85-DC42-9D2C-6FC7B5087F34}"/>
              </a:ext>
            </a:extLst>
          </p:cNvPr>
          <p:cNvSpPr/>
          <p:nvPr/>
        </p:nvSpPr>
        <p:spPr>
          <a:xfrm>
            <a:off x="372978" y="4347411"/>
            <a:ext cx="1913022" cy="2318083"/>
          </a:xfrm>
          <a:prstGeom prst="round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E6EC660-8018-7042-B1B9-02822771B4C7}"/>
              </a:ext>
            </a:extLst>
          </p:cNvPr>
          <p:cNvSpPr/>
          <p:nvPr/>
        </p:nvSpPr>
        <p:spPr>
          <a:xfrm>
            <a:off x="2558715" y="4347411"/>
            <a:ext cx="1913022" cy="2318083"/>
          </a:xfrm>
          <a:prstGeom prst="round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996794-5E75-4A4E-8F1B-5A22DD002986}"/>
              </a:ext>
            </a:extLst>
          </p:cNvPr>
          <p:cNvSpPr/>
          <p:nvPr/>
        </p:nvSpPr>
        <p:spPr>
          <a:xfrm>
            <a:off x="4758489" y="4347411"/>
            <a:ext cx="1913022" cy="2318083"/>
          </a:xfrm>
          <a:prstGeom prst="round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A52FF88-4266-0442-B54D-94A43E091A9B}"/>
              </a:ext>
            </a:extLst>
          </p:cNvPr>
          <p:cNvSpPr/>
          <p:nvPr/>
        </p:nvSpPr>
        <p:spPr>
          <a:xfrm>
            <a:off x="3515226" y="2987844"/>
            <a:ext cx="1387644" cy="5133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GridMate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7C1376-07C7-CA44-A4C6-A4F3BBCD08C9}"/>
              </a:ext>
            </a:extLst>
          </p:cNvPr>
          <p:cNvGrpSpPr/>
          <p:nvPr/>
        </p:nvGrpSpPr>
        <p:grpSpPr>
          <a:xfrm>
            <a:off x="649901" y="4660232"/>
            <a:ext cx="5782886" cy="1732047"/>
            <a:chOff x="649901" y="4660232"/>
            <a:chExt cx="5782886" cy="173204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DE924B9-AB90-EA40-9CAA-53FB853A4B67}"/>
                </a:ext>
              </a:extLst>
            </p:cNvPr>
            <p:cNvSpPr/>
            <p:nvPr/>
          </p:nvSpPr>
          <p:spPr>
            <a:xfrm>
              <a:off x="649901" y="4660232"/>
              <a:ext cx="982383" cy="56749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D8F8891-17B2-E149-9A4E-C942DB47A2E8}"/>
                </a:ext>
              </a:extLst>
            </p:cNvPr>
            <p:cNvSpPr/>
            <p:nvPr/>
          </p:nvSpPr>
          <p:spPr>
            <a:xfrm>
              <a:off x="2804456" y="5936080"/>
              <a:ext cx="717787" cy="45619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B8261E90-89B2-F94D-83B1-3A07074CEB74}"/>
                </a:ext>
              </a:extLst>
            </p:cNvPr>
            <p:cNvSpPr/>
            <p:nvPr/>
          </p:nvSpPr>
          <p:spPr>
            <a:xfrm>
              <a:off x="5715000" y="4674519"/>
              <a:ext cx="717787" cy="45619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AF60261-E3C1-E543-99E0-A85BB9A43CA7}"/>
              </a:ext>
            </a:extLst>
          </p:cNvPr>
          <p:cNvGrpSpPr/>
          <p:nvPr/>
        </p:nvGrpSpPr>
        <p:grpSpPr>
          <a:xfrm>
            <a:off x="1851005" y="1478883"/>
            <a:ext cx="2602537" cy="1460710"/>
            <a:chOff x="1851005" y="1478883"/>
            <a:chExt cx="2602537" cy="146071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0EA12C2-C8D6-D142-A595-83B8CBB6B5D3}"/>
                </a:ext>
              </a:extLst>
            </p:cNvPr>
            <p:cNvSpPr/>
            <p:nvPr/>
          </p:nvSpPr>
          <p:spPr>
            <a:xfrm>
              <a:off x="2169891" y="1969169"/>
              <a:ext cx="982383" cy="56749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DDD9C9D-F2A0-DC47-97D3-8B45BD36BDEB}"/>
                </a:ext>
              </a:extLst>
            </p:cNvPr>
            <p:cNvSpPr/>
            <p:nvPr/>
          </p:nvSpPr>
          <p:spPr>
            <a:xfrm>
              <a:off x="3036066" y="1741069"/>
              <a:ext cx="717787" cy="45619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C9681530-FFD1-B54E-9E1E-E7E9D5106DDC}"/>
                </a:ext>
              </a:extLst>
            </p:cNvPr>
            <p:cNvSpPr/>
            <p:nvPr/>
          </p:nvSpPr>
          <p:spPr>
            <a:xfrm>
              <a:off x="3443135" y="2081464"/>
              <a:ext cx="717787" cy="45619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26C55F-F750-6947-B92C-963A13F7CDC6}"/>
                </a:ext>
              </a:extLst>
            </p:cNvPr>
            <p:cNvSpPr/>
            <p:nvPr/>
          </p:nvSpPr>
          <p:spPr>
            <a:xfrm>
              <a:off x="1851005" y="1478883"/>
              <a:ext cx="2602537" cy="1460710"/>
            </a:xfrm>
            <a:prstGeom prst="ellipse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8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7907-3DF6-D24B-9771-AEE81F3F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64" y="395208"/>
            <a:ext cx="10515600" cy="1325563"/>
          </a:xfrm>
        </p:spPr>
        <p:txBody>
          <a:bodyPr/>
          <a:lstStyle/>
          <a:p>
            <a:r>
              <a:rPr lang="en-US" dirty="0"/>
              <a:t>Game Dev</a:t>
            </a:r>
          </a:p>
        </p:txBody>
      </p:sp>
      <p:pic>
        <p:nvPicPr>
          <p:cNvPr id="4098" name="Picture 2" descr="&#10;            The default Lumberyard Editor layout.&#10;         ">
            <a:extLst>
              <a:ext uri="{FF2B5EF4-FFF2-40B4-BE49-F238E27FC236}">
                <a16:creationId xmlns:a16="http://schemas.microsoft.com/office/drawing/2014/main" id="{1F1ADE42-DAC5-F549-9601-FD9A5638C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28" y="1316117"/>
            <a:ext cx="7031744" cy="4674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BCDCE-C8EC-0D43-8BA3-20023A8F4AD1}"/>
              </a:ext>
            </a:extLst>
          </p:cNvPr>
          <p:cNvSpPr txBox="1"/>
          <p:nvPr/>
        </p:nvSpPr>
        <p:spPr>
          <a:xfrm>
            <a:off x="6825672" y="61857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https://docs.aws.amazon.com/lumberyard/latest/welcomeguide/wg-editor.html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8F8D9-9C1F-584C-94A2-3E51285A73AE}"/>
              </a:ext>
            </a:extLst>
          </p:cNvPr>
          <p:cNvSpPr txBox="1"/>
          <p:nvPr/>
        </p:nvSpPr>
        <p:spPr>
          <a:xfrm>
            <a:off x="6586597" y="946785"/>
            <a:ext cx="253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Lumberyard Game Editor</a:t>
            </a:r>
          </a:p>
        </p:txBody>
      </p:sp>
    </p:spTree>
    <p:extLst>
      <p:ext uri="{BB962C8B-B14F-4D97-AF65-F5344CB8AC3E}">
        <p14:creationId xmlns:p14="http://schemas.microsoft.com/office/powerpoint/2010/main" val="6422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C6F71-61DA-EA41-889D-5201B7B7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99" y="1433689"/>
            <a:ext cx="4738986" cy="3680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7E536-D02B-A84B-98B6-BFC57DDD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293" y="1738489"/>
            <a:ext cx="4781561" cy="321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C1A533A-0F59-1543-901B-116021FBA77D}"/>
              </a:ext>
            </a:extLst>
          </p:cNvPr>
          <p:cNvSpPr/>
          <p:nvPr/>
        </p:nvSpPr>
        <p:spPr>
          <a:xfrm>
            <a:off x="5386660" y="2957688"/>
            <a:ext cx="1659457" cy="77893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Source</a:t>
            </a:r>
          </a:p>
        </p:txBody>
      </p:sp>
      <p:pic>
        <p:nvPicPr>
          <p:cNvPr id="1026" name="Picture 2" descr="CryEngine - Wikipedia">
            <a:extLst>
              <a:ext uri="{FF2B5EF4-FFF2-40B4-BE49-F238E27FC236}">
                <a16:creationId xmlns:a16="http://schemas.microsoft.com/office/drawing/2014/main" id="{7676EB42-F2FD-1C47-8233-0C844B799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24" y="450183"/>
            <a:ext cx="2388059" cy="1151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7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C614-170D-FB40-AF12-71053D0C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Single-player vs Multiple-players</a:t>
            </a:r>
          </a:p>
        </p:txBody>
      </p:sp>
      <p:pic>
        <p:nvPicPr>
          <p:cNvPr id="2052" name="Picture 4" descr="Block Puzzle Brick 1010 Free - Puzzledom - Google Play 上的应用">
            <a:extLst>
              <a:ext uri="{FF2B5EF4-FFF2-40B4-BE49-F238E27FC236}">
                <a16:creationId xmlns:a16="http://schemas.microsoft.com/office/drawing/2014/main" id="{2FF22914-D022-3A4F-90FC-3DE3B5E1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64" y="2394282"/>
            <a:ext cx="3576053" cy="3576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rowing Knives Continue To Dominate Battlefield V">
            <a:extLst>
              <a:ext uri="{FF2B5EF4-FFF2-40B4-BE49-F238E27FC236}">
                <a16:creationId xmlns:a16="http://schemas.microsoft.com/office/drawing/2014/main" id="{EED8F746-1B68-3248-8695-F879C225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958" y="2541335"/>
            <a:ext cx="6096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9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B6F17D-D2B8-8747-AC0B-0253C5EE3C37}"/>
              </a:ext>
            </a:extLst>
          </p:cNvPr>
          <p:cNvSpPr txBox="1"/>
          <p:nvPr/>
        </p:nvSpPr>
        <p:spPr>
          <a:xfrm>
            <a:off x="7891722" y="4127733"/>
            <a:ext cx="44937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91F"/>
                </a:solidFill>
                <a:effectLst/>
                <a:latin typeface="Amazon Ember"/>
              </a:rPr>
              <a:t>“You have now created a server authoritative sphere entity that enables changes to the sphere to replicate over the network.”</a:t>
            </a:r>
            <a:endParaRPr lang="en-US" i="1" dirty="0"/>
          </a:p>
        </p:txBody>
      </p:sp>
      <p:pic>
        <p:nvPicPr>
          <p:cNvPr id="3074" name="Picture 2" descr="&#10;            Ensure that the At rest initially property is&#10;              unchecked&#10;          ">
            <a:extLst>
              <a:ext uri="{FF2B5EF4-FFF2-40B4-BE49-F238E27FC236}">
                <a16:creationId xmlns:a16="http://schemas.microsoft.com/office/drawing/2014/main" id="{442EF9C4-2D19-AE4A-8903-4DE023309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71" y="1051068"/>
            <a:ext cx="3862136" cy="5146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E5099E-6291-594F-8E9E-9A5D37D6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31" y="2496431"/>
            <a:ext cx="5751095" cy="410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8659787-9D4A-E24E-A540-BE92F74C5030}"/>
              </a:ext>
            </a:extLst>
          </p:cNvPr>
          <p:cNvGrpSpPr/>
          <p:nvPr/>
        </p:nvGrpSpPr>
        <p:grpSpPr>
          <a:xfrm>
            <a:off x="8786748" y="360947"/>
            <a:ext cx="2209538" cy="2369321"/>
            <a:chOff x="1098569" y="4280504"/>
            <a:chExt cx="2209538" cy="23693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E1EB80-8A30-654A-BF39-52DEB5570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8569" y="4737704"/>
              <a:ext cx="1010613" cy="15511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4711FF-FAA9-E949-B56E-19E5695A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2450441" y="4280504"/>
              <a:ext cx="712740" cy="109397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2C290C-BF4A-4541-99F9-E7540FAA3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2595367" y="5555852"/>
              <a:ext cx="712740" cy="1093973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1A4186-B74F-2F4F-89B7-C9B071EB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6" y="187322"/>
            <a:ext cx="10515600" cy="641405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Multiple-players</a:t>
            </a:r>
          </a:p>
        </p:txBody>
      </p:sp>
    </p:spTree>
    <p:extLst>
      <p:ext uri="{BB962C8B-B14F-4D97-AF65-F5344CB8AC3E}">
        <p14:creationId xmlns:p14="http://schemas.microsoft.com/office/powerpoint/2010/main" val="552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92CE-AD39-6A4E-8D83-701080628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38" y="123913"/>
            <a:ext cx="10515600" cy="1325563"/>
          </a:xfrm>
        </p:spPr>
        <p:txBody>
          <a:bodyPr/>
          <a:lstStyle/>
          <a:p>
            <a:r>
              <a:rPr lang="en-US" dirty="0"/>
              <a:t>Client-Server vs Server-Server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47D777-9EE8-2C48-A887-147236EE14EA}"/>
              </a:ext>
            </a:extLst>
          </p:cNvPr>
          <p:cNvSpPr/>
          <p:nvPr/>
        </p:nvSpPr>
        <p:spPr>
          <a:xfrm>
            <a:off x="1919405" y="1907822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B0B059-2873-054C-8EF3-40EFF46C7482}"/>
              </a:ext>
            </a:extLst>
          </p:cNvPr>
          <p:cNvSpPr/>
          <p:nvPr/>
        </p:nvSpPr>
        <p:spPr>
          <a:xfrm>
            <a:off x="405738" y="4368801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D5669A-E8EF-FD4B-870C-B092A9FC0663}"/>
              </a:ext>
            </a:extLst>
          </p:cNvPr>
          <p:cNvSpPr/>
          <p:nvPr/>
        </p:nvSpPr>
        <p:spPr>
          <a:xfrm>
            <a:off x="1999897" y="5616046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A5DEC3-2136-E541-9EA2-AAB2C73B3DA5}"/>
              </a:ext>
            </a:extLst>
          </p:cNvPr>
          <p:cNvSpPr/>
          <p:nvPr/>
        </p:nvSpPr>
        <p:spPr>
          <a:xfrm>
            <a:off x="4647174" y="4270023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06E971-E6B1-F249-AE8C-43A949A0933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006871" y="3036711"/>
            <a:ext cx="1900312" cy="133209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70602B-6E20-F641-B87C-B9379D264F2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601030" y="3036711"/>
            <a:ext cx="306153" cy="2579335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F9BFFB-73F8-4147-A9C0-75BE10572B6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07183" y="3036711"/>
            <a:ext cx="2341124" cy="1233312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3F42E70-3FBC-494E-B5A3-ED43E976A073}"/>
              </a:ext>
            </a:extLst>
          </p:cNvPr>
          <p:cNvGrpSpPr/>
          <p:nvPr/>
        </p:nvGrpSpPr>
        <p:grpSpPr>
          <a:xfrm>
            <a:off x="7799656" y="2795499"/>
            <a:ext cx="3739575" cy="2312723"/>
            <a:chOff x="7799656" y="2795499"/>
            <a:chExt cx="3739575" cy="231272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4C3AAF-4127-654E-BD1D-11CF55B7BEF0}"/>
                </a:ext>
              </a:extLst>
            </p:cNvPr>
            <p:cNvSpPr/>
            <p:nvPr/>
          </p:nvSpPr>
          <p:spPr>
            <a:xfrm>
              <a:off x="7799656" y="4504266"/>
              <a:ext cx="1333056" cy="60395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165373-879B-3F46-8EDA-A4D642254080}"/>
                </a:ext>
              </a:extLst>
            </p:cNvPr>
            <p:cNvSpPr/>
            <p:nvPr/>
          </p:nvSpPr>
          <p:spPr>
            <a:xfrm>
              <a:off x="7799656" y="2795499"/>
              <a:ext cx="1333056" cy="60395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A35A15-5BE6-944C-B86C-4B747D430D9A}"/>
                </a:ext>
              </a:extLst>
            </p:cNvPr>
            <p:cNvSpPr/>
            <p:nvPr/>
          </p:nvSpPr>
          <p:spPr>
            <a:xfrm>
              <a:off x="10206175" y="4504266"/>
              <a:ext cx="1333056" cy="60395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114B32E-9A41-9243-90B9-C0178DF5FB05}"/>
                </a:ext>
              </a:extLst>
            </p:cNvPr>
            <p:cNvSpPr/>
            <p:nvPr/>
          </p:nvSpPr>
          <p:spPr>
            <a:xfrm>
              <a:off x="10206175" y="2795499"/>
              <a:ext cx="1333056" cy="60395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Server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DB13F3-7EA6-6542-9A18-E46F7B650A7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flipH="1">
              <a:off x="8466184" y="3399455"/>
              <a:ext cx="2406519" cy="1104811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02A3E38-2FD3-9742-BBF6-2D079123E2EF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8466184" y="3399455"/>
              <a:ext cx="2406519" cy="1104811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C9DD80-4442-AE46-AA33-0C64819D4EE6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V="1">
              <a:off x="8466184" y="3399455"/>
              <a:ext cx="0" cy="1104811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D2C91BD-A8C1-DF43-A2F9-A34A363D16BC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V="1">
              <a:off x="10872703" y="3399455"/>
              <a:ext cx="0" cy="1104811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62F1E1D-3BD7-A648-846C-30597EA506A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9132712" y="3097477"/>
              <a:ext cx="1073463" cy="0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A961D81-72FA-B645-B587-AFE7C03DA2C6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9132712" y="4806244"/>
              <a:ext cx="1073463" cy="0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95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0BA0-05D1-0942-90A4-A76263E4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4" y="229658"/>
            <a:ext cx="10515600" cy="1325563"/>
          </a:xfrm>
        </p:spPr>
        <p:txBody>
          <a:bodyPr/>
          <a:lstStyle/>
          <a:p>
            <a:r>
              <a:rPr lang="ja-JP" altLang="en-US"/>
              <a:t>状态同步</a:t>
            </a:r>
            <a:r>
              <a:rPr lang="en-US" altLang="ja-JP" dirty="0"/>
              <a:t> vs </a:t>
            </a:r>
            <a:r>
              <a:rPr lang="ja-JP" altLang="en-US"/>
              <a:t>帧同步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EEC001-1787-8E4C-BDBA-D277EE959E2D}"/>
              </a:ext>
            </a:extLst>
          </p:cNvPr>
          <p:cNvSpPr/>
          <p:nvPr/>
        </p:nvSpPr>
        <p:spPr>
          <a:xfrm>
            <a:off x="1919405" y="1907822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5A8567-FD19-674D-9A21-200E51252F60}"/>
              </a:ext>
            </a:extLst>
          </p:cNvPr>
          <p:cNvSpPr/>
          <p:nvPr/>
        </p:nvSpPr>
        <p:spPr>
          <a:xfrm>
            <a:off x="281467" y="4670779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90583C-C65B-A24B-BB8D-C4053A607FCF}"/>
              </a:ext>
            </a:extLst>
          </p:cNvPr>
          <p:cNvSpPr/>
          <p:nvPr/>
        </p:nvSpPr>
        <p:spPr>
          <a:xfrm>
            <a:off x="2806636" y="5912937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47A4BD-6CEA-E34C-AF14-B186EE0453C3}"/>
              </a:ext>
            </a:extLst>
          </p:cNvPr>
          <p:cNvSpPr/>
          <p:nvPr/>
        </p:nvSpPr>
        <p:spPr>
          <a:xfrm>
            <a:off x="3490962" y="4223458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FA9C44-6B9C-2F48-86C3-3EFA3815DEBE}"/>
              </a:ext>
            </a:extLst>
          </p:cNvPr>
          <p:cNvGrpSpPr/>
          <p:nvPr/>
        </p:nvGrpSpPr>
        <p:grpSpPr>
          <a:xfrm>
            <a:off x="145276" y="3036711"/>
            <a:ext cx="2761907" cy="1634068"/>
            <a:chOff x="145276" y="3036711"/>
            <a:chExt cx="2761907" cy="16340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6389E1F-9F9D-8C49-AC5A-458010C48830}"/>
                </a:ext>
              </a:extLst>
            </p:cNvPr>
            <p:cNvCxnSpPr>
              <a:stCxn id="6" idx="0"/>
              <a:endCxn id="4" idx="2"/>
            </p:cNvCxnSpPr>
            <p:nvPr/>
          </p:nvCxnSpPr>
          <p:spPr>
            <a:xfrm flipV="1">
              <a:off x="882600" y="3036711"/>
              <a:ext cx="2024583" cy="1634068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A7B76B-8A5A-244D-B833-637F9684D51C}"/>
                </a:ext>
              </a:extLst>
            </p:cNvPr>
            <p:cNvSpPr txBox="1"/>
            <p:nvPr/>
          </p:nvSpPr>
          <p:spPr>
            <a:xfrm>
              <a:off x="145276" y="3312257"/>
              <a:ext cx="2101666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Action (“A” hits “B”)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8CBE3B-7621-E844-9D6A-17C53B95E68F}"/>
              </a:ext>
            </a:extLst>
          </p:cNvPr>
          <p:cNvGrpSpPr/>
          <p:nvPr/>
        </p:nvGrpSpPr>
        <p:grpSpPr>
          <a:xfrm>
            <a:off x="1338487" y="3036711"/>
            <a:ext cx="4018020" cy="2876226"/>
            <a:chOff x="1338487" y="3036711"/>
            <a:chExt cx="4018020" cy="28762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5E9460A-A75B-A24A-80CC-546A639FE184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2907183" y="3036711"/>
              <a:ext cx="500586" cy="2876226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515FE5D-2B53-F84F-8E44-E025514826D6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907183" y="3036711"/>
              <a:ext cx="1184912" cy="1186747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CE8EB-C914-6D4E-ADB5-50CAB7412277}"/>
                </a:ext>
              </a:extLst>
            </p:cNvPr>
            <p:cNvSpPr txBox="1"/>
            <p:nvPr/>
          </p:nvSpPr>
          <p:spPr>
            <a:xfrm>
              <a:off x="3407769" y="5434951"/>
              <a:ext cx="1696875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State (“B” dead)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E40F04-8164-B640-8F11-0E02FEC3537C}"/>
                </a:ext>
              </a:extLst>
            </p:cNvPr>
            <p:cNvSpPr txBox="1"/>
            <p:nvPr/>
          </p:nvSpPr>
          <p:spPr>
            <a:xfrm>
              <a:off x="3659632" y="3284741"/>
              <a:ext cx="1696875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State (“B” dead)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5F066D-8187-FB4E-BC82-39203498A4C5}"/>
                </a:ext>
              </a:extLst>
            </p:cNvPr>
            <p:cNvSpPr txBox="1"/>
            <p:nvPr/>
          </p:nvSpPr>
          <p:spPr>
            <a:xfrm>
              <a:off x="1464667" y="4441147"/>
              <a:ext cx="1696875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State (“B” dead)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2C043C7-C2D8-C74B-94AB-BE0F4F8B748F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1338487" y="3036711"/>
              <a:ext cx="1568696" cy="1634068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F840574-361D-6648-9F77-B32919212688}"/>
              </a:ext>
            </a:extLst>
          </p:cNvPr>
          <p:cNvSpPr/>
          <p:nvPr/>
        </p:nvSpPr>
        <p:spPr>
          <a:xfrm>
            <a:off x="8578794" y="1907822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F0E81F2-D10B-304E-A25C-63B728373608}"/>
              </a:ext>
            </a:extLst>
          </p:cNvPr>
          <p:cNvSpPr/>
          <p:nvPr/>
        </p:nvSpPr>
        <p:spPr>
          <a:xfrm>
            <a:off x="6940856" y="4670779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FD00B9A-2ABC-E144-97E1-3DCF49DAFD27}"/>
              </a:ext>
            </a:extLst>
          </p:cNvPr>
          <p:cNvSpPr/>
          <p:nvPr/>
        </p:nvSpPr>
        <p:spPr>
          <a:xfrm>
            <a:off x="9466025" y="5912937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D0A2BA9-CE47-5A46-8EDD-90F92CD8CD53}"/>
              </a:ext>
            </a:extLst>
          </p:cNvPr>
          <p:cNvSpPr/>
          <p:nvPr/>
        </p:nvSpPr>
        <p:spPr>
          <a:xfrm>
            <a:off x="10150351" y="4223458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26A7F6-9EBB-9C44-8FFF-B6623F53C2E5}"/>
              </a:ext>
            </a:extLst>
          </p:cNvPr>
          <p:cNvGrpSpPr/>
          <p:nvPr/>
        </p:nvGrpSpPr>
        <p:grpSpPr>
          <a:xfrm>
            <a:off x="6804665" y="3036711"/>
            <a:ext cx="2761907" cy="1634068"/>
            <a:chOff x="6804665" y="3036711"/>
            <a:chExt cx="2761907" cy="1634068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E14B242-C523-9C48-81C1-9A5F3F3FF57E}"/>
                </a:ext>
              </a:extLst>
            </p:cNvPr>
            <p:cNvCxnSpPr>
              <a:stCxn id="45" idx="0"/>
              <a:endCxn id="44" idx="2"/>
            </p:cNvCxnSpPr>
            <p:nvPr/>
          </p:nvCxnSpPr>
          <p:spPr>
            <a:xfrm flipV="1">
              <a:off x="7541989" y="3036711"/>
              <a:ext cx="2024583" cy="1634068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9F20F5-573B-7D46-8A3B-DCCD3787F18F}"/>
                </a:ext>
              </a:extLst>
            </p:cNvPr>
            <p:cNvSpPr txBox="1"/>
            <p:nvPr/>
          </p:nvSpPr>
          <p:spPr>
            <a:xfrm>
              <a:off x="6804665" y="3312257"/>
              <a:ext cx="2101666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Action (“A” hits “B”)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8D5FB4C-6013-E247-8DB0-0CD10EF7A6E7}"/>
              </a:ext>
            </a:extLst>
          </p:cNvPr>
          <p:cNvGrpSpPr/>
          <p:nvPr/>
        </p:nvGrpSpPr>
        <p:grpSpPr>
          <a:xfrm>
            <a:off x="9566572" y="3036711"/>
            <a:ext cx="2685445" cy="2876226"/>
            <a:chOff x="9566572" y="3036711"/>
            <a:chExt cx="2685445" cy="287622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A83417B-26EA-A445-A8C4-4C849FD0DB85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9566572" y="3036711"/>
              <a:ext cx="500586" cy="2876226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A15A103-C53C-A045-801A-6B7584FC1708}"/>
                </a:ext>
              </a:extLst>
            </p:cNvPr>
            <p:cNvCxnSpPr>
              <a:cxnSpLocks/>
              <a:stCxn id="44" idx="2"/>
              <a:endCxn id="47" idx="0"/>
            </p:cNvCxnSpPr>
            <p:nvPr/>
          </p:nvCxnSpPr>
          <p:spPr>
            <a:xfrm>
              <a:off x="9566572" y="3036711"/>
              <a:ext cx="1184912" cy="1186747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ot"/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440A4F-56F6-D44C-9DD5-D85C6C131137}"/>
                </a:ext>
              </a:extLst>
            </p:cNvPr>
            <p:cNvSpPr txBox="1"/>
            <p:nvPr/>
          </p:nvSpPr>
          <p:spPr>
            <a:xfrm>
              <a:off x="10087629" y="3233047"/>
              <a:ext cx="2101666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Action (“A” hits “B”)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EEADA8-F6CA-A04C-92AE-E6AB6260BE09}"/>
                </a:ext>
              </a:extLst>
            </p:cNvPr>
            <p:cNvSpPr txBox="1"/>
            <p:nvPr/>
          </p:nvSpPr>
          <p:spPr>
            <a:xfrm>
              <a:off x="10150351" y="5356581"/>
              <a:ext cx="2101666" cy="3693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Action (“A” hits “B”)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166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0BA0-05D1-0942-90A4-A76263E4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48" y="168906"/>
            <a:ext cx="10515600" cy="764973"/>
          </a:xfrm>
        </p:spPr>
        <p:txBody>
          <a:bodyPr/>
          <a:lstStyle/>
          <a:p>
            <a:r>
              <a:rPr lang="en-US" altLang="ja-JP" dirty="0"/>
              <a:t>Primary vs Replica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EEC001-1787-8E4C-BDBA-D277EE959E2D}"/>
              </a:ext>
            </a:extLst>
          </p:cNvPr>
          <p:cNvSpPr/>
          <p:nvPr/>
        </p:nvSpPr>
        <p:spPr>
          <a:xfrm>
            <a:off x="2364662" y="2017699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5A8567-FD19-674D-9A21-200E51252F60}"/>
              </a:ext>
            </a:extLst>
          </p:cNvPr>
          <p:cNvSpPr/>
          <p:nvPr/>
        </p:nvSpPr>
        <p:spPr>
          <a:xfrm>
            <a:off x="726724" y="4780656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90583C-C65B-A24B-BB8D-C4053A607FCF}"/>
              </a:ext>
            </a:extLst>
          </p:cNvPr>
          <p:cNvSpPr/>
          <p:nvPr/>
        </p:nvSpPr>
        <p:spPr>
          <a:xfrm>
            <a:off x="3251893" y="6022814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47A4BD-6CEA-E34C-AF14-B186EE0453C3}"/>
              </a:ext>
            </a:extLst>
          </p:cNvPr>
          <p:cNvSpPr/>
          <p:nvPr/>
        </p:nvSpPr>
        <p:spPr>
          <a:xfrm>
            <a:off x="3936219" y="4333335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E9460A-A75B-A24A-80CC-546A639FE18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352440" y="3146588"/>
            <a:ext cx="500586" cy="2876226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15FE5D-2B53-F84F-8E44-E025514826D6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352440" y="3146588"/>
            <a:ext cx="1184912" cy="118674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C043C7-C2D8-C74B-94AB-BE0F4F8B748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783744" y="3146588"/>
            <a:ext cx="1568696" cy="163406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07792E1E-2A28-CF48-AB75-51F8A40B9713}"/>
              </a:ext>
            </a:extLst>
          </p:cNvPr>
          <p:cNvSpPr/>
          <p:nvPr/>
        </p:nvSpPr>
        <p:spPr>
          <a:xfrm>
            <a:off x="3883017" y="2703350"/>
            <a:ext cx="914400" cy="646767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CBBAE0-E5CC-A740-A9F3-2E72CCB855D5}"/>
              </a:ext>
            </a:extLst>
          </p:cNvPr>
          <p:cNvGrpSpPr/>
          <p:nvPr/>
        </p:nvGrpSpPr>
        <p:grpSpPr>
          <a:xfrm>
            <a:off x="448851" y="4103509"/>
            <a:ext cx="5421328" cy="2140383"/>
            <a:chOff x="323260" y="3641031"/>
            <a:chExt cx="5421328" cy="2140383"/>
          </a:xfrm>
        </p:grpSpPr>
        <p:sp>
          <p:nvSpPr>
            <p:cNvPr id="30" name="Can 29">
              <a:extLst>
                <a:ext uri="{FF2B5EF4-FFF2-40B4-BE49-F238E27FC236}">
                  <a16:creationId xmlns:a16="http://schemas.microsoft.com/office/drawing/2014/main" id="{CDB8B729-8E11-F145-8EED-298748E6025B}"/>
                </a:ext>
              </a:extLst>
            </p:cNvPr>
            <p:cNvSpPr/>
            <p:nvPr/>
          </p:nvSpPr>
          <p:spPr>
            <a:xfrm>
              <a:off x="323260" y="4007731"/>
              <a:ext cx="920338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02D0BF15-4151-654B-AED0-07DE33CA461D}"/>
                </a:ext>
              </a:extLst>
            </p:cNvPr>
            <p:cNvSpPr/>
            <p:nvPr/>
          </p:nvSpPr>
          <p:spPr>
            <a:xfrm>
              <a:off x="4804371" y="3641031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A953F9C7-6108-354E-9221-E04AD8421784}"/>
                </a:ext>
              </a:extLst>
            </p:cNvPr>
            <p:cNvSpPr/>
            <p:nvPr/>
          </p:nvSpPr>
          <p:spPr>
            <a:xfrm>
              <a:off x="4072676" y="5300222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6AABA6C-BBA3-2849-B25A-B69D3B3D7A77}"/>
              </a:ext>
            </a:extLst>
          </p:cNvPr>
          <p:cNvSpPr/>
          <p:nvPr/>
        </p:nvSpPr>
        <p:spPr>
          <a:xfrm>
            <a:off x="7925247" y="4966744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E82337A-8DA3-5B4B-A2A4-DDB41F0A62A7}"/>
              </a:ext>
            </a:extLst>
          </p:cNvPr>
          <p:cNvSpPr/>
          <p:nvPr/>
        </p:nvSpPr>
        <p:spPr>
          <a:xfrm>
            <a:off x="7925247" y="3257977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2CDEDF7-0E93-EB49-9701-734F9A0303A4}"/>
              </a:ext>
            </a:extLst>
          </p:cNvPr>
          <p:cNvSpPr/>
          <p:nvPr/>
        </p:nvSpPr>
        <p:spPr>
          <a:xfrm>
            <a:off x="10331766" y="4966744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F9C39E-2372-DB42-946E-0787589F341E}"/>
              </a:ext>
            </a:extLst>
          </p:cNvPr>
          <p:cNvSpPr/>
          <p:nvPr/>
        </p:nvSpPr>
        <p:spPr>
          <a:xfrm>
            <a:off x="10331766" y="3257977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555606-F444-7D40-8C7F-DC757DF681A4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flipH="1">
            <a:off x="8591775" y="3861933"/>
            <a:ext cx="2406519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32D937-B0C0-CC4C-8DBF-0EAFE4C274B5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8591775" y="3861933"/>
            <a:ext cx="2406519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4D7E03-71CB-6F43-AFDC-D0F9929BBA43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V="1">
            <a:off x="8591775" y="3861933"/>
            <a:ext cx="0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45D85D-76FB-3D4A-976B-8B62D8D7DE03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10998294" y="3861933"/>
            <a:ext cx="0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F560F1-AB3F-4240-8545-D031E6A027B7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9258303" y="3559955"/>
            <a:ext cx="1073463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55F3F9-2D95-D647-B376-E88C57D76761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258303" y="5268722"/>
            <a:ext cx="1073463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n 42">
            <a:extLst>
              <a:ext uri="{FF2B5EF4-FFF2-40B4-BE49-F238E27FC236}">
                <a16:creationId xmlns:a16="http://schemas.microsoft.com/office/drawing/2014/main" id="{FCB0119A-6020-EF4F-9D90-31C5F74E6F70}"/>
              </a:ext>
            </a:extLst>
          </p:cNvPr>
          <p:cNvSpPr/>
          <p:nvPr/>
        </p:nvSpPr>
        <p:spPr>
          <a:xfrm>
            <a:off x="9874566" y="2704427"/>
            <a:ext cx="914400" cy="646767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76B149-F6B7-E241-ABDD-34E3DDAE468A}"/>
              </a:ext>
            </a:extLst>
          </p:cNvPr>
          <p:cNvGrpSpPr/>
          <p:nvPr/>
        </p:nvGrpSpPr>
        <p:grpSpPr>
          <a:xfrm>
            <a:off x="7205072" y="3622317"/>
            <a:ext cx="3530179" cy="2341832"/>
            <a:chOff x="7079481" y="3159839"/>
            <a:chExt cx="3530179" cy="2341832"/>
          </a:xfrm>
        </p:grpSpPr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8C0713DA-F84A-8148-8C2A-C48A07A1226A}"/>
                </a:ext>
              </a:extLst>
            </p:cNvPr>
            <p:cNvSpPr/>
            <p:nvPr/>
          </p:nvSpPr>
          <p:spPr>
            <a:xfrm>
              <a:off x="7079481" y="3159839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22F3157F-9E31-7E45-8879-7AF405671F52}"/>
                </a:ext>
              </a:extLst>
            </p:cNvPr>
            <p:cNvSpPr/>
            <p:nvPr/>
          </p:nvSpPr>
          <p:spPr>
            <a:xfrm>
              <a:off x="7429037" y="5020479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DB365F83-F222-6844-95A1-E678E9984D16}"/>
                </a:ext>
              </a:extLst>
            </p:cNvPr>
            <p:cNvSpPr/>
            <p:nvPr/>
          </p:nvSpPr>
          <p:spPr>
            <a:xfrm>
              <a:off x="9669443" y="5015005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D6C28-BCD5-8E45-AD1F-0AF77DDD1C29}"/>
              </a:ext>
            </a:extLst>
          </p:cNvPr>
          <p:cNvGrpSpPr/>
          <p:nvPr/>
        </p:nvGrpSpPr>
        <p:grpSpPr>
          <a:xfrm>
            <a:off x="5638800" y="286381"/>
            <a:ext cx="4271579" cy="1274193"/>
            <a:chOff x="5638800" y="286381"/>
            <a:chExt cx="4271579" cy="12741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B0F8A-FA5C-5A4C-B0E2-945CF9BFC14F}"/>
                </a:ext>
              </a:extLst>
            </p:cNvPr>
            <p:cNvSpPr txBox="1"/>
            <p:nvPr/>
          </p:nvSpPr>
          <p:spPr>
            <a:xfrm>
              <a:off x="6759623" y="71312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最终一致性</a:t>
              </a:r>
              <a:endParaRPr lang="en-US" dirty="0"/>
            </a:p>
          </p:txBody>
        </p:sp>
        <p:sp>
          <p:nvSpPr>
            <p:cNvPr id="64" name="Can 63">
              <a:extLst>
                <a:ext uri="{FF2B5EF4-FFF2-40B4-BE49-F238E27FC236}">
                  <a16:creationId xmlns:a16="http://schemas.microsoft.com/office/drawing/2014/main" id="{0DB8D6EB-F7B7-2C44-9A20-11FBD5515363}"/>
                </a:ext>
              </a:extLst>
            </p:cNvPr>
            <p:cNvSpPr/>
            <p:nvPr/>
          </p:nvSpPr>
          <p:spPr>
            <a:xfrm>
              <a:off x="5638800" y="541971"/>
              <a:ext cx="914400" cy="646767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Primary data</a:t>
              </a: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D470404B-40CE-1C4D-B6B9-9CCB9D8AF2A0}"/>
                </a:ext>
              </a:extLst>
            </p:cNvPr>
            <p:cNvSpPr/>
            <p:nvPr/>
          </p:nvSpPr>
          <p:spPr>
            <a:xfrm>
              <a:off x="8192495" y="286381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70" name="Can 69">
              <a:extLst>
                <a:ext uri="{FF2B5EF4-FFF2-40B4-BE49-F238E27FC236}">
                  <a16:creationId xmlns:a16="http://schemas.microsoft.com/office/drawing/2014/main" id="{876A6BE8-4667-D24A-B7B5-2CD8C808EBB4}"/>
                </a:ext>
              </a:extLst>
            </p:cNvPr>
            <p:cNvSpPr/>
            <p:nvPr/>
          </p:nvSpPr>
          <p:spPr>
            <a:xfrm>
              <a:off x="8500054" y="693283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F78C7A6B-469D-D740-814C-7D42CDDE3DF5}"/>
                </a:ext>
              </a:extLst>
            </p:cNvPr>
            <p:cNvSpPr/>
            <p:nvPr/>
          </p:nvSpPr>
          <p:spPr>
            <a:xfrm>
              <a:off x="8970162" y="1079382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752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0BA0-05D1-0942-90A4-A76263E4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48" y="168906"/>
            <a:ext cx="10515600" cy="764973"/>
          </a:xfrm>
        </p:spPr>
        <p:txBody>
          <a:bodyPr/>
          <a:lstStyle/>
          <a:p>
            <a:r>
              <a:rPr lang="en-US" altLang="ja-JP" dirty="0"/>
              <a:t>Primary vs Replica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EEC001-1787-8E4C-BDBA-D277EE959E2D}"/>
              </a:ext>
            </a:extLst>
          </p:cNvPr>
          <p:cNvSpPr/>
          <p:nvPr/>
        </p:nvSpPr>
        <p:spPr>
          <a:xfrm>
            <a:off x="2364662" y="2017699"/>
            <a:ext cx="1975555" cy="11288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5A8567-FD19-674D-9A21-200E51252F60}"/>
              </a:ext>
            </a:extLst>
          </p:cNvPr>
          <p:cNvSpPr/>
          <p:nvPr/>
        </p:nvSpPr>
        <p:spPr>
          <a:xfrm>
            <a:off x="726724" y="4780656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90583C-C65B-A24B-BB8D-C4053A607FCF}"/>
              </a:ext>
            </a:extLst>
          </p:cNvPr>
          <p:cNvSpPr/>
          <p:nvPr/>
        </p:nvSpPr>
        <p:spPr>
          <a:xfrm>
            <a:off x="3251893" y="6022814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47A4BD-6CEA-E34C-AF14-B186EE0453C3}"/>
              </a:ext>
            </a:extLst>
          </p:cNvPr>
          <p:cNvSpPr/>
          <p:nvPr/>
        </p:nvSpPr>
        <p:spPr>
          <a:xfrm>
            <a:off x="3936219" y="4333335"/>
            <a:ext cx="1202266" cy="6039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E9460A-A75B-A24A-80CC-546A639FE18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352440" y="3146588"/>
            <a:ext cx="500586" cy="2876226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15FE5D-2B53-F84F-8E44-E025514826D6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352440" y="3146588"/>
            <a:ext cx="1184912" cy="118674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C043C7-C2D8-C74B-94AB-BE0F4F8B748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783744" y="3146588"/>
            <a:ext cx="1568696" cy="163406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07792E1E-2A28-CF48-AB75-51F8A40B9713}"/>
              </a:ext>
            </a:extLst>
          </p:cNvPr>
          <p:cNvSpPr/>
          <p:nvPr/>
        </p:nvSpPr>
        <p:spPr>
          <a:xfrm>
            <a:off x="3883017" y="2703350"/>
            <a:ext cx="914400" cy="646767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CBBAE0-E5CC-A740-A9F3-2E72CCB855D5}"/>
              </a:ext>
            </a:extLst>
          </p:cNvPr>
          <p:cNvGrpSpPr/>
          <p:nvPr/>
        </p:nvGrpSpPr>
        <p:grpSpPr>
          <a:xfrm>
            <a:off x="448851" y="4103509"/>
            <a:ext cx="5421328" cy="2140383"/>
            <a:chOff x="323260" y="3641031"/>
            <a:chExt cx="5421328" cy="2140383"/>
          </a:xfrm>
        </p:grpSpPr>
        <p:sp>
          <p:nvSpPr>
            <p:cNvPr id="30" name="Can 29">
              <a:extLst>
                <a:ext uri="{FF2B5EF4-FFF2-40B4-BE49-F238E27FC236}">
                  <a16:creationId xmlns:a16="http://schemas.microsoft.com/office/drawing/2014/main" id="{CDB8B729-8E11-F145-8EED-298748E6025B}"/>
                </a:ext>
              </a:extLst>
            </p:cNvPr>
            <p:cNvSpPr/>
            <p:nvPr/>
          </p:nvSpPr>
          <p:spPr>
            <a:xfrm>
              <a:off x="323260" y="4007731"/>
              <a:ext cx="920338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02D0BF15-4151-654B-AED0-07DE33CA461D}"/>
                </a:ext>
              </a:extLst>
            </p:cNvPr>
            <p:cNvSpPr/>
            <p:nvPr/>
          </p:nvSpPr>
          <p:spPr>
            <a:xfrm>
              <a:off x="4804371" y="3641031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A953F9C7-6108-354E-9221-E04AD8421784}"/>
                </a:ext>
              </a:extLst>
            </p:cNvPr>
            <p:cNvSpPr/>
            <p:nvPr/>
          </p:nvSpPr>
          <p:spPr>
            <a:xfrm>
              <a:off x="4072676" y="5300222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6AABA6C-BBA3-2849-B25A-B69D3B3D7A77}"/>
              </a:ext>
            </a:extLst>
          </p:cNvPr>
          <p:cNvSpPr/>
          <p:nvPr/>
        </p:nvSpPr>
        <p:spPr>
          <a:xfrm>
            <a:off x="7925247" y="4966744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E82337A-8DA3-5B4B-A2A4-DDB41F0A62A7}"/>
              </a:ext>
            </a:extLst>
          </p:cNvPr>
          <p:cNvSpPr/>
          <p:nvPr/>
        </p:nvSpPr>
        <p:spPr>
          <a:xfrm>
            <a:off x="7925247" y="3257977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2CDEDF7-0E93-EB49-9701-734F9A0303A4}"/>
              </a:ext>
            </a:extLst>
          </p:cNvPr>
          <p:cNvSpPr/>
          <p:nvPr/>
        </p:nvSpPr>
        <p:spPr>
          <a:xfrm>
            <a:off x="10331766" y="4966744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F9C39E-2372-DB42-946E-0787589F341E}"/>
              </a:ext>
            </a:extLst>
          </p:cNvPr>
          <p:cNvSpPr/>
          <p:nvPr/>
        </p:nvSpPr>
        <p:spPr>
          <a:xfrm>
            <a:off x="10331766" y="3257977"/>
            <a:ext cx="1333056" cy="6039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555606-F444-7D40-8C7F-DC757DF681A4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flipH="1">
            <a:off x="8591775" y="3861933"/>
            <a:ext cx="2406519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32D937-B0C0-CC4C-8DBF-0EAFE4C274B5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8591775" y="3861933"/>
            <a:ext cx="2406519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4D7E03-71CB-6F43-AFDC-D0F9929BBA43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V="1">
            <a:off x="8591775" y="3861933"/>
            <a:ext cx="0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45D85D-76FB-3D4A-976B-8B62D8D7DE03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10998294" y="3861933"/>
            <a:ext cx="0" cy="110481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F560F1-AB3F-4240-8545-D031E6A027B7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9258303" y="3559955"/>
            <a:ext cx="1073463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55F3F9-2D95-D647-B376-E88C57D76761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258303" y="5268722"/>
            <a:ext cx="1073463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n 42">
            <a:extLst>
              <a:ext uri="{FF2B5EF4-FFF2-40B4-BE49-F238E27FC236}">
                <a16:creationId xmlns:a16="http://schemas.microsoft.com/office/drawing/2014/main" id="{FCB0119A-6020-EF4F-9D90-31C5F74E6F70}"/>
              </a:ext>
            </a:extLst>
          </p:cNvPr>
          <p:cNvSpPr/>
          <p:nvPr/>
        </p:nvSpPr>
        <p:spPr>
          <a:xfrm>
            <a:off x="7255804" y="5439316"/>
            <a:ext cx="914400" cy="646767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76B149-F6B7-E241-ABDD-34E3DDAE468A}"/>
              </a:ext>
            </a:extLst>
          </p:cNvPr>
          <p:cNvGrpSpPr/>
          <p:nvPr/>
        </p:nvGrpSpPr>
        <p:grpSpPr>
          <a:xfrm>
            <a:off x="7317317" y="3677205"/>
            <a:ext cx="4817612" cy="2336358"/>
            <a:chOff x="7079481" y="3159839"/>
            <a:chExt cx="4817612" cy="2336358"/>
          </a:xfrm>
        </p:grpSpPr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8C0713DA-F84A-8148-8C2A-C48A07A1226A}"/>
                </a:ext>
              </a:extLst>
            </p:cNvPr>
            <p:cNvSpPr/>
            <p:nvPr/>
          </p:nvSpPr>
          <p:spPr>
            <a:xfrm>
              <a:off x="7079481" y="3159839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22F3157F-9E31-7E45-8879-7AF405671F52}"/>
                </a:ext>
              </a:extLst>
            </p:cNvPr>
            <p:cNvSpPr/>
            <p:nvPr/>
          </p:nvSpPr>
          <p:spPr>
            <a:xfrm>
              <a:off x="10956876" y="3205660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DB365F83-F222-6844-95A1-E678E9984D16}"/>
                </a:ext>
              </a:extLst>
            </p:cNvPr>
            <p:cNvSpPr/>
            <p:nvPr/>
          </p:nvSpPr>
          <p:spPr>
            <a:xfrm>
              <a:off x="9669443" y="5015005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D6C28-BCD5-8E45-AD1F-0AF77DDD1C29}"/>
              </a:ext>
            </a:extLst>
          </p:cNvPr>
          <p:cNvGrpSpPr/>
          <p:nvPr/>
        </p:nvGrpSpPr>
        <p:grpSpPr>
          <a:xfrm>
            <a:off x="5638800" y="286381"/>
            <a:ext cx="4271579" cy="1274193"/>
            <a:chOff x="5638800" y="286381"/>
            <a:chExt cx="4271579" cy="12741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B0F8A-FA5C-5A4C-B0E2-945CF9BFC14F}"/>
                </a:ext>
              </a:extLst>
            </p:cNvPr>
            <p:cNvSpPr txBox="1"/>
            <p:nvPr/>
          </p:nvSpPr>
          <p:spPr>
            <a:xfrm>
              <a:off x="6759623" y="71312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最终一致性</a:t>
              </a:r>
              <a:endParaRPr lang="en-US" dirty="0"/>
            </a:p>
          </p:txBody>
        </p:sp>
        <p:sp>
          <p:nvSpPr>
            <p:cNvPr id="64" name="Can 63">
              <a:extLst>
                <a:ext uri="{FF2B5EF4-FFF2-40B4-BE49-F238E27FC236}">
                  <a16:creationId xmlns:a16="http://schemas.microsoft.com/office/drawing/2014/main" id="{0DB8D6EB-F7B7-2C44-9A20-11FBD5515363}"/>
                </a:ext>
              </a:extLst>
            </p:cNvPr>
            <p:cNvSpPr/>
            <p:nvPr/>
          </p:nvSpPr>
          <p:spPr>
            <a:xfrm>
              <a:off x="5638800" y="541971"/>
              <a:ext cx="914400" cy="646767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Primary data</a:t>
              </a: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D470404B-40CE-1C4D-B6B9-9CCB9D8AF2A0}"/>
                </a:ext>
              </a:extLst>
            </p:cNvPr>
            <p:cNvSpPr/>
            <p:nvPr/>
          </p:nvSpPr>
          <p:spPr>
            <a:xfrm>
              <a:off x="8192495" y="286381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70" name="Can 69">
              <a:extLst>
                <a:ext uri="{FF2B5EF4-FFF2-40B4-BE49-F238E27FC236}">
                  <a16:creationId xmlns:a16="http://schemas.microsoft.com/office/drawing/2014/main" id="{876A6BE8-4667-D24A-B7B5-2CD8C808EBB4}"/>
                </a:ext>
              </a:extLst>
            </p:cNvPr>
            <p:cNvSpPr/>
            <p:nvPr/>
          </p:nvSpPr>
          <p:spPr>
            <a:xfrm>
              <a:off x="8500054" y="693283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F78C7A6B-469D-D740-814C-7D42CDDE3DF5}"/>
                </a:ext>
              </a:extLst>
            </p:cNvPr>
            <p:cNvSpPr/>
            <p:nvPr/>
          </p:nvSpPr>
          <p:spPr>
            <a:xfrm>
              <a:off x="8970162" y="1079382"/>
              <a:ext cx="940217" cy="481192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Replica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6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434</Words>
  <Application>Microsoft Macintosh PowerPoint</Application>
  <PresentationFormat>Widescreen</PresentationFormat>
  <Paragraphs>157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Amazon Ember</vt:lpstr>
      <vt:lpstr>Arial</vt:lpstr>
      <vt:lpstr>Calibri</vt:lpstr>
      <vt:lpstr>Calibri Light</vt:lpstr>
      <vt:lpstr>Office Theme</vt:lpstr>
      <vt:lpstr>AWS GridMate</vt:lpstr>
      <vt:lpstr>Game Dev</vt:lpstr>
      <vt:lpstr>PowerPoint Presentation</vt:lpstr>
      <vt:lpstr>Single-player vs Multiple-players</vt:lpstr>
      <vt:lpstr>Multiple-players</vt:lpstr>
      <vt:lpstr>Client-Server vs Server-Server</vt:lpstr>
      <vt:lpstr>状态同步 vs 帧同步</vt:lpstr>
      <vt:lpstr>Primary vs Replica</vt:lpstr>
      <vt:lpstr>Primary vs Replica</vt:lpstr>
      <vt:lpstr>Manage Replication</vt:lpstr>
      <vt:lpstr>AWS GridMate</vt:lpstr>
      <vt:lpstr>AWS GridMate</vt:lpstr>
      <vt:lpstr>Network Layering</vt:lpstr>
      <vt:lpstr>PowerPoint Presentation</vt:lpstr>
      <vt:lpstr>Interest Based Filtering</vt:lpstr>
      <vt:lpstr>Interest Based Filtering</vt:lpstr>
      <vt:lpstr>Interest Based Filtering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Gridmate</dc:title>
  <dc:creator>Peng Du</dc:creator>
  <cp:lastModifiedBy>Peng Du</cp:lastModifiedBy>
  <cp:revision>109</cp:revision>
  <dcterms:created xsi:type="dcterms:W3CDTF">2022-04-05T21:34:50Z</dcterms:created>
  <dcterms:modified xsi:type="dcterms:W3CDTF">2022-04-06T00:39:32Z</dcterms:modified>
</cp:coreProperties>
</file>